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33"/>
  </p:notesMasterIdLst>
  <p:handoutMasterIdLst>
    <p:handoutMasterId r:id="rId34"/>
  </p:handoutMasterIdLst>
  <p:sldIdLst>
    <p:sldId id="256" r:id="rId2"/>
    <p:sldId id="310" r:id="rId3"/>
    <p:sldId id="294" r:id="rId4"/>
    <p:sldId id="295" r:id="rId5"/>
    <p:sldId id="289" r:id="rId6"/>
    <p:sldId id="322" r:id="rId7"/>
    <p:sldId id="313" r:id="rId8"/>
    <p:sldId id="314" r:id="rId9"/>
    <p:sldId id="332" r:id="rId10"/>
    <p:sldId id="315" r:id="rId11"/>
    <p:sldId id="316" r:id="rId12"/>
    <p:sldId id="318" r:id="rId13"/>
    <p:sldId id="319" r:id="rId14"/>
    <p:sldId id="320" r:id="rId15"/>
    <p:sldId id="326" r:id="rId16"/>
    <p:sldId id="321" r:id="rId17"/>
    <p:sldId id="278" r:id="rId18"/>
    <p:sldId id="312" r:id="rId19"/>
    <p:sldId id="328" r:id="rId20"/>
    <p:sldId id="327" r:id="rId21"/>
    <p:sldId id="329" r:id="rId22"/>
    <p:sldId id="325" r:id="rId23"/>
    <p:sldId id="333" r:id="rId24"/>
    <p:sldId id="334" r:id="rId25"/>
    <p:sldId id="323" r:id="rId26"/>
    <p:sldId id="331" r:id="rId27"/>
    <p:sldId id="324" r:id="rId28"/>
    <p:sldId id="330" r:id="rId29"/>
    <p:sldId id="311" r:id="rId30"/>
    <p:sldId id="308" r:id="rId31"/>
    <p:sldId id="309" r:id="rId32"/>
  </p:sldIdLst>
  <p:sldSz cx="9144000" cy="6858000" type="screen4x3"/>
  <p:notesSz cx="6858000" cy="923925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FF0000"/>
    </p:penClr>
  </p:showPr>
  <p:clrMru>
    <a:srgbClr val="C00000"/>
    <a:srgbClr val="00FFFF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748" autoAdjust="0"/>
    <p:restoredTop sz="84758" autoAdjust="0"/>
  </p:normalViewPr>
  <p:slideViewPr>
    <p:cSldViewPr>
      <p:cViewPr>
        <p:scale>
          <a:sx n="90" d="100"/>
          <a:sy n="90" d="100"/>
        </p:scale>
        <p:origin x="-504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619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619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140186A-E071-4145-903E-ABD17A8AE886}" type="datetimeFigureOut">
              <a:rPr lang="en-US" smtClean="0"/>
              <a:pPr/>
              <a:t>11/15/2011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775700"/>
            <a:ext cx="2971800" cy="4619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775700"/>
            <a:ext cx="2971800" cy="4619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4C75585-C278-49F9-8D01-50096EDAEA2A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619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619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2595A97-2998-4A64-BD61-6D150794E9FF}" type="datetimeFigureOut">
              <a:rPr lang="en-US" smtClean="0"/>
              <a:pPr/>
              <a:t>11/15/2011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20775" y="693738"/>
            <a:ext cx="4616450" cy="34639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88644"/>
            <a:ext cx="5486400" cy="41576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775684"/>
            <a:ext cx="2971800" cy="4619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775684"/>
            <a:ext cx="2971800" cy="4619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0AB9824-FF68-4AA4-8FC9-14FFC9325F99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AB9824-FF68-4AA4-8FC9-14FFC9325F99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Website: epht.oregon.gov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AB9824-FF68-4AA4-8FC9-14FFC9325F99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lnSpc>
                <a:spcPct val="80000"/>
              </a:lnSpc>
            </a:pPr>
            <a:r>
              <a:rPr lang="en-US" sz="1200" dirty="0" smtClean="0"/>
              <a:t>Develop useful, consistent, scientifically valid surveillance measures of urban built environments in Oregon</a:t>
            </a:r>
          </a:p>
          <a:p>
            <a:pPr>
              <a:lnSpc>
                <a:spcPct val="80000"/>
              </a:lnSpc>
            </a:pPr>
            <a:r>
              <a:rPr lang="en-US" sz="1200" dirty="0" smtClean="0"/>
              <a:t>Measures connected to behavior or health outcomes</a:t>
            </a:r>
          </a:p>
          <a:p>
            <a:pPr>
              <a:lnSpc>
                <a:spcPct val="80000"/>
              </a:lnSpc>
            </a:pPr>
            <a:r>
              <a:rPr lang="en-US" sz="1200" dirty="0" smtClean="0"/>
              <a:t>Track measures over time in the urban areas of Oregon</a:t>
            </a:r>
          </a:p>
          <a:p>
            <a:pPr>
              <a:lnSpc>
                <a:spcPct val="80000"/>
              </a:lnSpc>
            </a:pPr>
            <a:r>
              <a:rPr lang="en-US" sz="1200" dirty="0" smtClean="0"/>
              <a:t>Make data available to local health departments, planners, non-profits, and the public </a:t>
            </a:r>
          </a:p>
          <a:p>
            <a:pPr>
              <a:lnSpc>
                <a:spcPct val="80000"/>
              </a:lnSpc>
            </a:pPr>
            <a:r>
              <a:rPr lang="en-US" sz="1200" dirty="0" smtClean="0"/>
              <a:t>Quick, reliable information for community assessment, planning, health impact assessment, and equity analysis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AB9824-FF68-4AA4-8FC9-14FFC9325F99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AB9824-FF68-4AA4-8FC9-14FFC9325F99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AB9824-FF68-4AA4-8FC9-14FFC9325F99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AB9824-FF68-4AA4-8FC9-14FFC9325F99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AB9824-FF68-4AA4-8FC9-14FFC9325F99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AB9824-FF68-4AA4-8FC9-14FFC9325F99}" type="slidenum">
              <a:rPr lang="en-US" smtClean="0"/>
              <a:pPr/>
              <a:t>29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This is a screen shot of our data portal with a mock-up of how demographic</a:t>
            </a:r>
            <a:r>
              <a:rPr lang="en-US" baseline="0" dirty="0" smtClean="0"/>
              <a:t> data might be overlaid on top of other indicators.</a:t>
            </a:r>
          </a:p>
          <a:p>
            <a:r>
              <a:rPr lang="en-US" baseline="0" dirty="0" smtClean="0"/>
              <a:t>Will include:</a:t>
            </a:r>
          </a:p>
          <a:p>
            <a:pPr>
              <a:buFontTx/>
              <a:buChar char="-"/>
            </a:pPr>
            <a:r>
              <a:rPr lang="en-US" baseline="0" dirty="0" smtClean="0"/>
              <a:t> Race/ethnicity</a:t>
            </a:r>
          </a:p>
          <a:p>
            <a:pPr>
              <a:buFontTx/>
              <a:buChar char="-"/>
            </a:pPr>
            <a:r>
              <a:rPr lang="en-US" baseline="0" dirty="0" smtClean="0"/>
              <a:t> Income</a:t>
            </a:r>
          </a:p>
          <a:p>
            <a:pPr>
              <a:buFontTx/>
              <a:buChar char="-"/>
            </a:pPr>
            <a:r>
              <a:rPr lang="en-US" baseline="0" dirty="0" smtClean="0"/>
              <a:t> Education</a:t>
            </a:r>
          </a:p>
          <a:p>
            <a:pPr>
              <a:buFontTx/>
              <a:buChar char="-"/>
            </a:pPr>
            <a:r>
              <a:rPr lang="en-US" baseline="0" dirty="0" smtClean="0"/>
              <a:t> Age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AB9824-FF68-4AA4-8FC9-14FFC9325F99}" type="slidenum">
              <a:rPr lang="en-US" smtClean="0"/>
              <a:pPr/>
              <a:t>30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 bwMode="ltGray">
          <a:xfrm>
            <a:off x="0" y="0"/>
            <a:ext cx="9143999" cy="513543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3355848"/>
            <a:ext cx="8077200" cy="1673352"/>
          </a:xfrm>
        </p:spPr>
        <p:txBody>
          <a:bodyPr vert="horz" lIns="91440" tIns="0" rIns="45720" bIns="0" rtlCol="0" anchor="t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4700" b="1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1828800"/>
            <a:ext cx="8077200" cy="1499616"/>
          </a:xfrm>
        </p:spPr>
        <p:txBody>
          <a:bodyPr lIns="118872" tIns="0" rIns="45720" bIns="0" anchor="b"/>
          <a:lstStyle>
            <a:lvl1pPr marL="0" indent="0" algn="l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8E212F-B698-4E0B-B2D8-4DBA4F909416}" type="datetimeFigureOut">
              <a:rPr lang="en-US" smtClean="0"/>
              <a:pPr/>
              <a:t>11/15/2011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C6C861-593B-4661-B161-C961E4F0912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Rectangle 9"/>
          <p:cNvSpPr/>
          <p:nvPr/>
        </p:nvSpPr>
        <p:spPr bwMode="invGray">
          <a:xfrm>
            <a:off x="0" y="5128334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8E212F-B698-4E0B-B2D8-4DBA4F909416}" type="datetimeFigureOut">
              <a:rPr lang="en-US" smtClean="0"/>
              <a:pPr/>
              <a:t>11/15/2011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C6C861-593B-4661-B161-C961E4F0912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 bwMode="invGray">
          <a:xfrm>
            <a:off x="6598920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108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 bwMode="ltGray">
          <a:xfrm>
            <a:off x="6647687" y="0"/>
            <a:ext cx="2514601" cy="685800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81800" y="274640"/>
            <a:ext cx="1905000" cy="5851525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04800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8E212F-B698-4E0B-B2D8-4DBA4F909416}" type="datetimeFigureOut">
              <a:rPr lang="en-US" smtClean="0"/>
              <a:pPr/>
              <a:t>11/15/2011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40597" y="6377459"/>
            <a:ext cx="3836404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C6C861-593B-4661-B161-C961E4F0912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252728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8E212F-B698-4E0B-B2D8-4DBA4F909416}" type="datetimeFigureOut">
              <a:rPr lang="en-US" smtClean="0"/>
              <a:pPr/>
              <a:t>11/15/2011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C6C861-593B-4661-B161-C961E4F0912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 bwMode="ltGray">
          <a:xfrm>
            <a:off x="0" y="1"/>
            <a:ext cx="9144000" cy="260252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 bwMode="invGray">
          <a:xfrm>
            <a:off x="0" y="2602520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9808" y="118872"/>
            <a:ext cx="8013192" cy="1636776"/>
          </a:xfrm>
        </p:spPr>
        <p:txBody>
          <a:bodyPr vert="horz" lIns="91440" tIns="0" rIns="91440" bIns="0" rtlCol="0" anchor="b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4700" b="1" cap="none" baseline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40664" y="1828800"/>
            <a:ext cx="8022336" cy="685800"/>
          </a:xfrm>
        </p:spPr>
        <p:txBody>
          <a:bodyPr lIns="146304" tIns="0" rIns="45720" bIns="0" anchor="t"/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8E212F-B698-4E0B-B2D8-4DBA4F909416}" type="datetimeFigureOut">
              <a:rPr lang="en-US" smtClean="0"/>
              <a:pPr/>
              <a:t>11/15/2011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C6C861-593B-4661-B161-C961E4F0912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773936"/>
            <a:ext cx="4038600" cy="4623816"/>
          </a:xfrm>
        </p:spPr>
        <p:txBody>
          <a:bodyPr lIns="91440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73936"/>
            <a:ext cx="4038600" cy="462381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8E212F-B698-4E0B-B2D8-4DBA4F909416}" type="datetimeFigureOut">
              <a:rPr lang="en-US" smtClean="0"/>
              <a:pPr/>
              <a:t>11/15/2011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C6C861-593B-4661-B161-C961E4F0912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98987"/>
            <a:ext cx="4040188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49512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698987"/>
            <a:ext cx="4041775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49512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8E212F-B698-4E0B-B2D8-4DBA4F909416}" type="datetimeFigureOut">
              <a:rPr lang="en-US" smtClean="0"/>
              <a:pPr/>
              <a:t>11/15/2011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C6C861-593B-4661-B161-C961E4F0912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8E212F-B698-4E0B-B2D8-4DBA4F909416}" type="datetimeFigureOut">
              <a:rPr lang="en-US" smtClean="0"/>
              <a:pPr/>
              <a:t>11/15/2011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C6C861-593B-4661-B161-C961E4F0912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8E212F-B698-4E0B-B2D8-4DBA4F909416}" type="datetimeFigureOut">
              <a:rPr lang="en-US" smtClean="0"/>
              <a:pPr/>
              <a:t>11/15/2011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C6C861-593B-4661-B161-C961E4F0912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838" y="152400"/>
            <a:ext cx="2523744" cy="978408"/>
          </a:xfrm>
        </p:spPr>
        <p:txBody>
          <a:bodyPr vert="horz" lIns="73152" rIns="45720" bIns="0" rtlCol="0" anchor="b">
            <a:normAutofit/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19377" y="1743133"/>
            <a:ext cx="5920641" cy="455888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838" y="1730018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8E212F-B698-4E0B-B2D8-4DBA4F909416}" type="datetimeFigureOut">
              <a:rPr lang="en-US" smtClean="0"/>
              <a:pPr/>
              <a:t>11/15/2011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C6C861-593B-4661-B161-C961E4F0912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Rectangle 11"/>
          <p:cNvSpPr/>
          <p:nvPr/>
        </p:nvSpPr>
        <p:spPr bwMode="invGray">
          <a:xfrm>
            <a:off x="2855737" y="0"/>
            <a:ext cx="45720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 bwMode="invGray">
          <a:xfrm>
            <a:off x="2855737" y="0"/>
            <a:ext cx="45720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4592" y="155448"/>
            <a:ext cx="2525150" cy="978408"/>
          </a:xfrm>
        </p:spPr>
        <p:txBody>
          <a:bodyPr lIns="73152" bIns="0" anchor="b"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903805" y="1484808"/>
            <a:ext cx="6247397" cy="5373192"/>
          </a:xfrm>
          <a:solidFill>
            <a:schemeClr val="bg2">
              <a:shade val="75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  <a:extLst/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4592" y="1728216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64592" y="1170432"/>
            <a:ext cx="2523744" cy="201168"/>
          </a:xfrm>
        </p:spPr>
        <p:txBody>
          <a:bodyPr/>
          <a:lstStyle/>
          <a:p>
            <a:fld id="{188E212F-B698-4E0B-B2D8-4DBA4F909416}" type="datetimeFigureOut">
              <a:rPr lang="en-US" smtClean="0"/>
              <a:pPr/>
              <a:t>11/15/2011</a:t>
            </a:fld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2855737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 bwMode="invGray">
          <a:xfrm>
            <a:off x="2855737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35808" y="1170432"/>
            <a:ext cx="5193792" cy="201168"/>
          </a:xfrm>
        </p:spPr>
        <p:txBody>
          <a:bodyPr/>
          <a:lstStyle>
            <a:lvl1pPr>
              <a:defRPr>
                <a:solidFill>
                  <a:schemeClr val="bg1">
                    <a:shade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339328" y="1170432"/>
            <a:ext cx="733864" cy="201168"/>
          </a:xfrm>
        </p:spPr>
        <p:txBody>
          <a:bodyPr/>
          <a:lstStyle/>
          <a:p>
            <a:fld id="{67C6C861-593B-4661-B161-C961E4F0912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 bwMode="invGray">
          <a:xfrm>
            <a:off x="0" y="1435895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7" name="Rectangle 6"/>
          <p:cNvSpPr/>
          <p:nvPr/>
        </p:nvSpPr>
        <p:spPr bwMode="ltGray">
          <a:xfrm>
            <a:off x="0" y="0"/>
            <a:ext cx="9143999" cy="1433733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51062"/>
          </a:xfrm>
          <a:prstGeom prst="rect">
            <a:avLst/>
          </a:prstGeom>
        </p:spPr>
        <p:txBody>
          <a:bodyPr vert="horz" lIns="91440" rIns="45720" rtlCol="0" anchor="ctr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75191"/>
            <a:ext cx="8229600" cy="4625609"/>
          </a:xfrm>
          <a:prstGeom prst="rect">
            <a:avLst/>
          </a:prstGeom>
        </p:spPr>
        <p:txBody>
          <a:bodyPr vert="horz" lIns="54864" tIns="91440" rtlCol="0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476999"/>
            <a:ext cx="2133600" cy="274320"/>
          </a:xfrm>
          <a:prstGeom prst="rect">
            <a:avLst/>
          </a:prstGeom>
        </p:spPr>
        <p:txBody>
          <a:bodyPr vert="horz" lIns="109728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fld id="{188E212F-B698-4E0B-B2D8-4DBA4F909416}" type="datetimeFigureOut">
              <a:rPr lang="en-US" smtClean="0"/>
              <a:pPr/>
              <a:t>11/15/2011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640596" y="6476999"/>
            <a:ext cx="5507719" cy="274320"/>
          </a:xfrm>
          <a:prstGeom prst="rect">
            <a:avLst/>
          </a:prstGeom>
        </p:spPr>
        <p:txBody>
          <a:bodyPr vert="horz" lIns="45720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04396" y="6476999"/>
            <a:ext cx="733864" cy="274320"/>
          </a:xfrm>
          <a:prstGeom prst="rect">
            <a:avLst/>
          </a:prstGeom>
        </p:spPr>
        <p:txBody>
          <a:bodyPr vert="horz" bIns="0" rtlCol="0" anchor="b"/>
          <a:lstStyle>
            <a:lvl1pPr algn="r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fld id="{67C6C861-593B-4661-B161-C961E4F0912E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sz="4500" b="1" kern="1200">
          <a:solidFill>
            <a:schemeClr val="accent1">
              <a:satMod val="150000"/>
            </a:schemeClr>
          </a:solidFill>
          <a:effectLst/>
          <a:latin typeface="+mj-lt"/>
          <a:ea typeface="+mj-ea"/>
          <a:cs typeface="+mj-cs"/>
        </a:defRPr>
      </a:lvl1pPr>
      <a:extLst/>
    </p:titleStyle>
    <p:bodyStyle>
      <a:lvl1pPr marL="438912" indent="-320040" algn="l" rtl="0" eaLnBrk="1" latinLnBrk="0" hangingPunct="1">
        <a:spcBef>
          <a:spcPts val="0"/>
        </a:spcBef>
        <a:buClr>
          <a:schemeClr val="accent1"/>
        </a:buClr>
        <a:buSzPct val="80000"/>
        <a:buFont typeface="Wingdings 2"/>
        <a:buChar char="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31520" indent="-274320" algn="l" rtl="0" eaLnBrk="1" latinLnBrk="0" hangingPunct="1">
        <a:spcBef>
          <a:spcPct val="20000"/>
        </a:spcBef>
        <a:buClr>
          <a:schemeClr val="accent2"/>
        </a:buClr>
        <a:buSzPct val="90000"/>
        <a:buFont typeface="Wingdings"/>
        <a:buChar char="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96696" indent="-228600" algn="l" rtl="0" eaLnBrk="1" latinLnBrk="0" hangingPunct="1">
        <a:spcBef>
          <a:spcPct val="20000"/>
        </a:spcBef>
        <a:buClr>
          <a:schemeClr val="accent3"/>
        </a:buClr>
        <a:buFont typeface="Arial"/>
        <a:buChar char="▪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16152" indent="-182880" algn="l" rtl="0" eaLnBrk="1" latinLnBrk="0" hangingPunct="1">
        <a:spcBef>
          <a:spcPct val="20000"/>
        </a:spcBef>
        <a:buClr>
          <a:schemeClr val="accent4"/>
        </a:buClr>
        <a:buFont typeface="Arial"/>
        <a:buChar char="▪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26464" indent="-182880" algn="l" rtl="0" eaLnBrk="1" latinLnBrk="0" hangingPunct="1">
        <a:spcBef>
          <a:spcPct val="20000"/>
        </a:spcBef>
        <a:buClr>
          <a:schemeClr val="accent5"/>
        </a:buClr>
        <a:buFont typeface="Wingdings 3"/>
        <a:buChar char=""/>
        <a:defRPr kumimoji="0" lang="en-US" sz="2000" kern="1200" smtClean="0">
          <a:solidFill>
            <a:schemeClr val="tx1"/>
          </a:solidFill>
          <a:latin typeface="+mn-lt"/>
          <a:ea typeface="+mn-ea"/>
          <a:cs typeface="+mn-cs"/>
        </a:defRPr>
      </a:lvl5pPr>
      <a:lvl6pPr marL="1627632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ct val="20000"/>
        </a:spcBef>
        <a:buClr>
          <a:schemeClr val="accent1"/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ct val="20000"/>
        </a:spcBef>
        <a:buClr>
          <a:schemeClr val="accent2"/>
        </a:buClr>
        <a:buFont typeface="Wingdings 2" pitchFamily="18" charset="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231136" indent="-182880" algn="l" rtl="0" eaLnBrk="1" latinLnBrk="0" hangingPunct="1">
        <a:spcBef>
          <a:spcPct val="20000"/>
        </a:spcBef>
        <a:buClr>
          <a:schemeClr val="accent3"/>
        </a:buClr>
        <a:buFont typeface="Wingdings 2" pitchFamily="18" charset="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epht.oregon.gov/irma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3" Type="http://schemas.openxmlformats.org/officeDocument/2006/relationships/image" Target="../media/image5.png"/><Relationship Id="rId7" Type="http://schemas.openxmlformats.org/officeDocument/2006/relationships/image" Target="../media/image9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gif"/><Relationship Id="rId5" Type="http://schemas.openxmlformats.org/officeDocument/2006/relationships/image" Target="../media/image7.png"/><Relationship Id="rId4" Type="http://schemas.openxmlformats.org/officeDocument/2006/relationships/image" Target="../media/image6.png"/><Relationship Id="rId9" Type="http://schemas.openxmlformats.org/officeDocument/2006/relationships/image" Target="../media/image11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Community Design Indicators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Oregon EPHT</a:t>
            </a:r>
            <a:endParaRPr lang="en-US" sz="2800" dirty="0"/>
          </a:p>
        </p:txBody>
      </p:sp>
      <p:pic>
        <p:nvPicPr>
          <p:cNvPr id="4" name="Picture 4" descr="EPHT - white - Center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533400" y="5486400"/>
            <a:ext cx="1600200" cy="1109662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2133600" y="5486400"/>
            <a:ext cx="52578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Dan Rubado,  Epidemiologist</a:t>
            </a:r>
          </a:p>
          <a:p>
            <a:r>
              <a:rPr lang="en-US" sz="1600" dirty="0" smtClean="0"/>
              <a:t>Environmental Public Health Tracking Program</a:t>
            </a:r>
          </a:p>
          <a:p>
            <a:r>
              <a:rPr lang="en-US" sz="1600" dirty="0" smtClean="0"/>
              <a:t>Office of Environmental Public Health</a:t>
            </a:r>
          </a:p>
          <a:p>
            <a:r>
              <a:rPr lang="en-US" sz="1600" dirty="0" smtClean="0"/>
              <a:t>Oregon Health Authority</a:t>
            </a:r>
            <a:endParaRPr lang="en-US" sz="1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0899" name="Picture 3" descr="X:\EOE\Env Pub Hlth Tracking\BUILT ENVIRONMENT INITIATIVE\Images\FoodDensity_wic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22" name="Picture 2" descr="X:\EOE\Env Pub Hlth Tracking\BUILT ENVIRONMENT INITIATIVE\Images\FoodDensity_healthy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-1" y="0"/>
            <a:ext cx="9144001" cy="6858000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3970" name="Picture 2" descr="X:\EOE\Env Pub Hlth Tracking\BUILT ENVIRONMENT INITIATIVE\Images\FoodDensity_fastfood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4994" name="Picture 2" descr="X:\EOE\Env Pub Hlth Tracking\BUILT ENVIRONMENT INITIATIVE\Images\FoodDensity_conviencestores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6018" name="Picture 2" descr="X:\EOE\Env Pub Hlth Tracking\BUILT ENVIRONMENT INITIATIVE\Images\FoodDensity_unhealthy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8002" name="Picture 2" descr="C:\Users\Dan and Lizzie\Desktop\OPHA Presentations\FoodDensity_allrestaurants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Food Proximity Measures</a:t>
            </a:r>
            <a:endParaRPr lang="en-US" dirty="0"/>
          </a:p>
        </p:txBody>
      </p:sp>
      <p:pic>
        <p:nvPicPr>
          <p:cNvPr id="87042" name="Picture 2" descr="X:\EOE\Env Pub Hlth Tracking\BUILT ENVIRONMENT INITIATIVE\Images\FoodProximity_produce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1131794" y="1541319"/>
            <a:ext cx="6880412" cy="531668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Active Transportation Measures</a:t>
            </a:r>
            <a:endParaRPr lang="en-US" dirty="0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</p:nvPr>
        </p:nvGraphicFramePr>
        <p:xfrm>
          <a:off x="152401" y="1524000"/>
          <a:ext cx="8839199" cy="511866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47799"/>
                <a:gridCol w="2362200"/>
                <a:gridCol w="1219200"/>
                <a:gridCol w="1295400"/>
                <a:gridCol w="2514600"/>
              </a:tblGrid>
              <a:tr h="291532">
                <a:tc>
                  <a:txBody>
                    <a:bodyPr/>
                    <a:lstStyle/>
                    <a:p>
                      <a:pPr marL="55563" lvl="0" indent="0" algn="l" fontAlgn="b"/>
                      <a:r>
                        <a:rPr lang="en-US" sz="1400" b="1" i="0" u="none" strike="noStrike" dirty="0" smtClean="0">
                          <a:latin typeface="+mj-lt"/>
                        </a:rPr>
                        <a:t>Measure</a:t>
                      </a:r>
                      <a:endParaRPr lang="en-US" sz="1400" b="1" i="0" u="none" strike="noStrike" dirty="0">
                        <a:latin typeface="+mj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55563" lvl="0" indent="0" algn="l" fontAlgn="b"/>
                      <a:r>
                        <a:rPr lang="en-US" sz="1400" b="1" i="0" u="none" strike="noStrike" dirty="0" smtClean="0">
                          <a:latin typeface="+mj-lt"/>
                        </a:rPr>
                        <a:t>Description</a:t>
                      </a:r>
                      <a:endParaRPr lang="en-US" sz="1400" b="1" i="0" u="none" strike="noStrike" dirty="0">
                        <a:latin typeface="+mj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r>
                        <a:rPr lang="en-US" sz="1400" b="1" dirty="0" smtClean="0">
                          <a:latin typeface="+mj-lt"/>
                        </a:rPr>
                        <a:t>Data Sources</a:t>
                      </a:r>
                      <a:endParaRPr lang="en-US" sz="1400" b="1" dirty="0">
                        <a:latin typeface="+mj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400" b="1" dirty="0" smtClean="0">
                          <a:latin typeface="+mj-lt"/>
                        </a:rPr>
                        <a:t>Display</a:t>
                      </a:r>
                      <a:endParaRPr lang="en-US" sz="1400" b="1" dirty="0">
                        <a:latin typeface="+mj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400" b="1" dirty="0" smtClean="0">
                          <a:latin typeface="+mj-lt"/>
                        </a:rPr>
                        <a:t>Definitions</a:t>
                      </a:r>
                      <a:endParaRPr lang="en-US" sz="1400" b="1" dirty="0">
                        <a:latin typeface="+mj-lt"/>
                      </a:endParaRPr>
                    </a:p>
                  </a:txBody>
                  <a:tcPr anchor="ctr"/>
                </a:tc>
              </a:tr>
              <a:tr h="790733">
                <a:tc>
                  <a:txBody>
                    <a:bodyPr/>
                    <a:lstStyle/>
                    <a:p>
                      <a:pPr marL="55563" indent="0" algn="l" fontAlgn="b"/>
                      <a:r>
                        <a:rPr lang="en-US" sz="1800" b="0" i="0" u="none" strike="noStrike" dirty="0" smtClean="0">
                          <a:latin typeface="Calibri" pitchFamily="34" charset="0"/>
                          <a:cs typeface="Arial" pitchFamily="34" charset="0"/>
                        </a:rPr>
                        <a:t>Bicycling</a:t>
                      </a:r>
                      <a:endParaRPr lang="en-US" sz="1800" b="0" i="0" u="none" strike="noStrike" dirty="0">
                        <a:latin typeface="Calibri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55563" indent="0" algn="l" fontAlgn="b"/>
                      <a:r>
                        <a:rPr lang="en-US" sz="1800" b="0" i="0" u="none" strike="noStrike" dirty="0" smtClean="0">
                          <a:latin typeface="Calibri" pitchFamily="34" charset="0"/>
                          <a:cs typeface="Arial" pitchFamily="34" charset="0"/>
                        </a:rPr>
                        <a:t>% of commuters</a:t>
                      </a:r>
                      <a:r>
                        <a:rPr lang="en-US" sz="1800" b="0" i="0" u="none" strike="noStrike" baseline="0" dirty="0" smtClean="0">
                          <a:latin typeface="Calibri" pitchFamily="34" charset="0"/>
                          <a:cs typeface="Arial" pitchFamily="34" charset="0"/>
                        </a:rPr>
                        <a:t> biking to work</a:t>
                      </a:r>
                    </a:p>
                  </a:txBody>
                  <a:tcPr marL="9525" marR="9525" marT="9525" marB="0" anchor="ctr"/>
                </a:tc>
                <a:tc rowSpan="4">
                  <a:txBody>
                    <a:bodyPr/>
                    <a:lstStyle/>
                    <a:p>
                      <a:r>
                        <a:rPr lang="en-US" sz="1800" b="0" dirty="0" smtClean="0">
                          <a:latin typeface="Calibri" pitchFamily="34" charset="0"/>
                          <a:cs typeface="Arial" pitchFamily="34" charset="0"/>
                        </a:rPr>
                        <a:t>ACS 5-year estimates</a:t>
                      </a:r>
                      <a:endParaRPr lang="en-US" sz="1800" b="0" dirty="0">
                        <a:latin typeface="Calibri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 rowSpan="4">
                  <a:txBody>
                    <a:bodyPr/>
                    <a:lstStyle/>
                    <a:p>
                      <a:r>
                        <a:rPr lang="en-US" sz="1800" b="0" dirty="0" err="1" smtClean="0">
                          <a:latin typeface="Calibri" pitchFamily="34" charset="0"/>
                          <a:cs typeface="Arial" pitchFamily="34" charset="0"/>
                        </a:rPr>
                        <a:t>Choropleth</a:t>
                      </a:r>
                      <a:r>
                        <a:rPr lang="en-US" sz="1800" b="0" dirty="0" smtClean="0">
                          <a:latin typeface="Calibri" pitchFamily="34" charset="0"/>
                          <a:cs typeface="Arial" pitchFamily="34" charset="0"/>
                        </a:rPr>
                        <a:t> maps;</a:t>
                      </a:r>
                    </a:p>
                    <a:p>
                      <a:endParaRPr lang="en-US" sz="1800" b="0" dirty="0" smtClean="0">
                        <a:latin typeface="Calibri" pitchFamily="34" charset="0"/>
                        <a:cs typeface="Arial" pitchFamily="34" charset="0"/>
                      </a:endParaRPr>
                    </a:p>
                    <a:p>
                      <a:r>
                        <a:rPr lang="en-US" sz="1800" b="0" dirty="0" smtClean="0">
                          <a:latin typeface="Calibri" pitchFamily="34" charset="0"/>
                          <a:cs typeface="Arial" pitchFamily="34" charset="0"/>
                        </a:rPr>
                        <a:t>County and Census tract geography</a:t>
                      </a:r>
                      <a:endParaRPr lang="en-US" sz="1800" b="0" dirty="0">
                        <a:latin typeface="Calibri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 rowSpan="4">
                  <a:txBody>
                    <a:bodyPr/>
                    <a:lstStyle/>
                    <a:p>
                      <a:r>
                        <a:rPr lang="en-US" sz="1800" b="0" dirty="0" smtClean="0">
                          <a:latin typeface="Calibri" pitchFamily="34" charset="0"/>
                          <a:cs typeface="Arial" pitchFamily="34" charset="0"/>
                        </a:rPr>
                        <a:t>Commuters</a:t>
                      </a:r>
                      <a:r>
                        <a:rPr lang="en-US" sz="1800" b="0" baseline="0" dirty="0" smtClean="0">
                          <a:latin typeface="Calibri" pitchFamily="34" charset="0"/>
                          <a:cs typeface="Arial" pitchFamily="34" charset="0"/>
                        </a:rPr>
                        <a:t> are employed workers, 16+ years old, who travel to work (excludes working from home)</a:t>
                      </a:r>
                      <a:endParaRPr lang="en-US" sz="1800" b="0" dirty="0">
                        <a:latin typeface="Calibri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</a:tr>
              <a:tr h="1341045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 dirty="0" smtClean="0">
                          <a:latin typeface="Calibri" pitchFamily="34" charset="0"/>
                        </a:rPr>
                        <a:t>Walking</a:t>
                      </a:r>
                      <a:endParaRPr lang="en-US" sz="1800" b="0" i="0" u="none" strike="noStrike" dirty="0">
                        <a:latin typeface="Calibri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 dirty="0" smtClean="0">
                          <a:latin typeface="Calibri" pitchFamily="34" charset="0"/>
                        </a:rPr>
                        <a:t>% of commuters</a:t>
                      </a:r>
                      <a:r>
                        <a:rPr lang="en-US" sz="1800" b="0" i="0" u="none" strike="noStrike" baseline="0" dirty="0" smtClean="0">
                          <a:latin typeface="Calibri" pitchFamily="34" charset="0"/>
                        </a:rPr>
                        <a:t> walking to work</a:t>
                      </a:r>
                      <a:endParaRPr lang="en-US" sz="1800" b="0" i="0" u="none" strike="noStrike" dirty="0">
                        <a:latin typeface="Calibri" pitchFamily="34" charset="0"/>
                      </a:endParaRPr>
                    </a:p>
                  </a:txBody>
                  <a:tcPr marL="9525" marR="9525" marT="9525" marB="0" anchor="ctr"/>
                </a:tc>
                <a:tc vMerge="1">
                  <a:txBody>
                    <a:bodyPr/>
                    <a:lstStyle/>
                    <a:p>
                      <a:pPr algn="l" fontAlgn="b"/>
                      <a:endParaRPr lang="en-US" sz="1200" b="0" i="0" u="none" strike="noStrike" dirty="0">
                        <a:latin typeface="Calibri" pitchFamily="34" charset="0"/>
                      </a:endParaRPr>
                    </a:p>
                  </a:txBody>
                  <a:tcPr marL="9525" marR="9525" marT="9525" marB="0" anchor="ctr"/>
                </a:tc>
                <a:tc vMerge="1">
                  <a:txBody>
                    <a:bodyPr/>
                    <a:lstStyle/>
                    <a:p>
                      <a:endParaRPr lang="en-US" sz="1200" dirty="0">
                        <a:latin typeface="Calibri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pPr algn="l" fontAlgn="b"/>
                      <a:endParaRPr lang="en-US" sz="1200" b="0" i="0" u="none" strike="noStrike" dirty="0">
                        <a:latin typeface="Calibri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1341045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 dirty="0" smtClean="0">
                          <a:latin typeface="Calibri" pitchFamily="34" charset="0"/>
                        </a:rPr>
                        <a:t>Public transit</a:t>
                      </a:r>
                      <a:endParaRPr lang="en-US" sz="1800" b="0" i="0" u="none" strike="noStrike" dirty="0">
                        <a:latin typeface="Calibri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 dirty="0" smtClean="0">
                          <a:latin typeface="Calibri" pitchFamily="34" charset="0"/>
                        </a:rPr>
                        <a:t>% of commuters taking public</a:t>
                      </a:r>
                      <a:r>
                        <a:rPr lang="en-US" sz="1800" b="0" i="0" u="none" strike="noStrike" baseline="0" dirty="0" smtClean="0">
                          <a:latin typeface="Calibri" pitchFamily="34" charset="0"/>
                        </a:rPr>
                        <a:t> transit to work</a:t>
                      </a:r>
                      <a:endParaRPr lang="en-US" sz="1800" b="0" i="0" u="none" strike="noStrike" dirty="0">
                        <a:latin typeface="Calibri" pitchFamily="34" charset="0"/>
                      </a:endParaRPr>
                    </a:p>
                  </a:txBody>
                  <a:tcPr marL="9525" marR="9525" marT="9525" marB="0" anchor="ctr"/>
                </a:tc>
                <a:tc vMerge="1">
                  <a:txBody>
                    <a:bodyPr/>
                    <a:lstStyle/>
                    <a:p>
                      <a:pPr algn="l" fontAlgn="b"/>
                      <a:endParaRPr lang="en-US" sz="1200" b="0" i="0" u="none" strike="noStrike" dirty="0">
                        <a:latin typeface="Calibri" pitchFamily="34" charset="0"/>
                      </a:endParaRPr>
                    </a:p>
                  </a:txBody>
                  <a:tcPr marL="9525" marR="9525" marT="9525" marB="0" anchor="ctr"/>
                </a:tc>
                <a:tc vMerge="1">
                  <a:txBody>
                    <a:bodyPr/>
                    <a:lstStyle/>
                    <a:p>
                      <a:endParaRPr lang="en-US" sz="1200" dirty="0">
                        <a:latin typeface="Calibri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pPr algn="l" fontAlgn="b"/>
                      <a:endParaRPr lang="en-US" sz="1200" b="0" i="0" u="none" strike="noStrike" dirty="0">
                        <a:latin typeface="Calibri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1341045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 dirty="0" smtClean="0">
                          <a:latin typeface="Calibri" pitchFamily="34" charset="0"/>
                        </a:rPr>
                        <a:t>Active</a:t>
                      </a:r>
                      <a:r>
                        <a:rPr lang="en-US" sz="1800" b="0" i="0" u="none" strike="noStrike" baseline="0" dirty="0" smtClean="0">
                          <a:latin typeface="Calibri" pitchFamily="34" charset="0"/>
                        </a:rPr>
                        <a:t> transportation</a:t>
                      </a:r>
                      <a:endParaRPr lang="en-US" sz="1800" b="0" i="0" u="none" strike="noStrike" dirty="0">
                        <a:latin typeface="Calibri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i="0" u="none" strike="noStrike" dirty="0" smtClean="0">
                          <a:latin typeface="Calibri" pitchFamily="34" charset="0"/>
                        </a:rPr>
                        <a:t>% of commuters</a:t>
                      </a:r>
                      <a:r>
                        <a:rPr lang="en-US" sz="1800" b="0" i="0" u="none" strike="noStrike" baseline="0" dirty="0">
                          <a:latin typeface="Calibri" pitchFamily="34" charset="0"/>
                        </a:rPr>
                        <a:t> </a:t>
                      </a:r>
                      <a:r>
                        <a:rPr lang="en-US" sz="1800" b="0" i="0" u="none" strike="noStrike" baseline="0" dirty="0" smtClean="0">
                          <a:latin typeface="Calibri" pitchFamily="34" charset="0"/>
                        </a:rPr>
                        <a:t>biking, walking or taking public transit to work</a:t>
                      </a:r>
                      <a:endParaRPr lang="en-US" sz="1800" b="0" i="0" u="none" strike="noStrike" dirty="0" smtClean="0">
                        <a:latin typeface="Calibri" pitchFamily="34" charset="0"/>
                      </a:endParaRPr>
                    </a:p>
                  </a:txBody>
                  <a:tcPr marL="9525" marR="9525" marT="9525" marB="0" anchor="ctr"/>
                </a:tc>
                <a:tc vMerge="1">
                  <a:txBody>
                    <a:bodyPr/>
                    <a:lstStyle/>
                    <a:p>
                      <a:pPr algn="l" fontAlgn="b"/>
                      <a:endParaRPr lang="en-US" sz="1200" b="0" i="0" u="none" strike="noStrike" dirty="0">
                        <a:latin typeface="Calibri" pitchFamily="34" charset="0"/>
                      </a:endParaRPr>
                    </a:p>
                  </a:txBody>
                  <a:tcPr marL="9525" marR="9525" marT="9525" marB="0" anchor="ctr"/>
                </a:tc>
                <a:tc vMerge="1">
                  <a:txBody>
                    <a:bodyPr/>
                    <a:lstStyle/>
                    <a:p>
                      <a:endParaRPr lang="en-US" sz="1200" dirty="0">
                        <a:latin typeface="Calibri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pPr algn="l" fontAlgn="b"/>
                      <a:endParaRPr lang="en-US" sz="1200" b="0" i="0" u="none" strike="noStrike" dirty="0">
                        <a:latin typeface="Calibri" pitchFamily="34" charset="0"/>
                      </a:endParaRPr>
                    </a:p>
                  </a:txBody>
                  <a:tcPr marL="9525" marR="9525" marT="9525" marB="0" anchor="ctr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4191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1137" name="Picture 1" descr="C:\Users\Dan and Lizzie\Desktop\OPHA Presentations\Active Transportation - county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1402153" y="0"/>
            <a:ext cx="7741847" cy="6858000"/>
          </a:xfrm>
          <a:prstGeom prst="rect">
            <a:avLst/>
          </a:prstGeom>
          <a:noFill/>
        </p:spPr>
      </p:pic>
      <p:sp>
        <p:nvSpPr>
          <p:cNvPr id="7" name="TextBox 7"/>
          <p:cNvSpPr txBox="1">
            <a:spLocks noChangeArrowheads="1"/>
          </p:cNvSpPr>
          <p:nvPr/>
        </p:nvSpPr>
        <p:spPr bwMode="auto">
          <a:xfrm>
            <a:off x="304800" y="838200"/>
            <a:ext cx="2209800" cy="1477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b="1" dirty="0"/>
              <a:t>Percent of commuters using active modes of transportation (walk, bike, transit)</a:t>
            </a: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228600" y="2286000"/>
            <a:ext cx="1803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4191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9026" name="Picture 2" descr="C:\Users\Dan and Lizzie\Desktop\OPHA Presentations\Active Transportation - tract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1402153" y="1"/>
            <a:ext cx="7741848" cy="6858000"/>
          </a:xfrm>
          <a:prstGeom prst="rect">
            <a:avLst/>
          </a:prstGeom>
          <a:noFill/>
        </p:spPr>
      </p:pic>
      <p:sp>
        <p:nvSpPr>
          <p:cNvPr id="7" name="TextBox 7"/>
          <p:cNvSpPr txBox="1">
            <a:spLocks noChangeArrowheads="1"/>
          </p:cNvSpPr>
          <p:nvPr/>
        </p:nvSpPr>
        <p:spPr bwMode="auto">
          <a:xfrm>
            <a:off x="304800" y="838200"/>
            <a:ext cx="2209800" cy="1477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b="1" dirty="0"/>
              <a:t>Percent of commuters using active modes of transportation (walk, bike, transit)</a:t>
            </a: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0" y="2286000"/>
            <a:ext cx="2057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8850" name="Picture 2">
            <a:hlinkClick r:id="rId3" tooltip="http://epht.oregon.gov/irma"/>
          </p:cNvPr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609600" y="1524000"/>
            <a:ext cx="7863840" cy="47183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Oregon EPHT Data Portal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Walkability Measures</a:t>
            </a:r>
            <a:endParaRPr lang="en-US" dirty="0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</p:nvPr>
        </p:nvGraphicFramePr>
        <p:xfrm>
          <a:off x="152401" y="1524000"/>
          <a:ext cx="8839199" cy="263286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95399"/>
                <a:gridCol w="2209800"/>
                <a:gridCol w="1371600"/>
                <a:gridCol w="1295400"/>
                <a:gridCol w="2667000"/>
              </a:tblGrid>
              <a:tr h="306870">
                <a:tc>
                  <a:txBody>
                    <a:bodyPr/>
                    <a:lstStyle/>
                    <a:p>
                      <a:pPr marL="55563" lvl="0" indent="0" algn="l" fontAlgn="b"/>
                      <a:r>
                        <a:rPr lang="en-US" sz="1400" b="1" i="0" u="none" strike="noStrike" dirty="0" smtClean="0">
                          <a:latin typeface="+mj-lt"/>
                        </a:rPr>
                        <a:t>Measure</a:t>
                      </a:r>
                      <a:endParaRPr lang="en-US" sz="1400" b="1" i="0" u="none" strike="noStrike" dirty="0">
                        <a:latin typeface="+mj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55563" lvl="0" indent="0" algn="l" fontAlgn="b"/>
                      <a:r>
                        <a:rPr lang="en-US" sz="1400" b="1" i="0" u="none" strike="noStrike" dirty="0" smtClean="0">
                          <a:latin typeface="+mj-lt"/>
                        </a:rPr>
                        <a:t>Description</a:t>
                      </a:r>
                      <a:endParaRPr lang="en-US" sz="1400" b="1" i="0" u="none" strike="noStrike" dirty="0">
                        <a:latin typeface="+mj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r>
                        <a:rPr lang="en-US" sz="1400" b="1" dirty="0" smtClean="0">
                          <a:latin typeface="+mj-lt"/>
                        </a:rPr>
                        <a:t>Data Sources</a:t>
                      </a:r>
                      <a:endParaRPr lang="en-US" sz="1400" b="1" dirty="0">
                        <a:latin typeface="+mj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400" b="1" dirty="0" smtClean="0">
                          <a:latin typeface="+mj-lt"/>
                        </a:rPr>
                        <a:t>Display</a:t>
                      </a:r>
                      <a:endParaRPr lang="en-US" sz="1400" b="1" dirty="0">
                        <a:latin typeface="+mj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400" b="1" dirty="0" smtClean="0">
                          <a:latin typeface="+mj-lt"/>
                        </a:rPr>
                        <a:t>Definitions</a:t>
                      </a:r>
                      <a:endParaRPr lang="en-US" sz="1400" b="1" dirty="0">
                        <a:latin typeface="+mj-lt"/>
                      </a:endParaRPr>
                    </a:p>
                  </a:txBody>
                  <a:tcPr anchor="ctr"/>
                </a:tc>
              </a:tr>
              <a:tr h="912330">
                <a:tc>
                  <a:txBody>
                    <a:bodyPr/>
                    <a:lstStyle/>
                    <a:p>
                      <a:pPr marL="55563" indent="0" algn="l" fontAlgn="b"/>
                      <a:r>
                        <a:rPr lang="en-US" sz="1800" b="0" i="0" u="none" strike="noStrike" dirty="0" smtClean="0">
                          <a:latin typeface="Calibri" pitchFamily="34" charset="0"/>
                          <a:cs typeface="Arial" pitchFamily="34" charset="0"/>
                        </a:rPr>
                        <a:t>Intersection density</a:t>
                      </a:r>
                      <a:endParaRPr lang="en-US" sz="1800" b="0" i="0" u="none" strike="noStrike" dirty="0">
                        <a:latin typeface="Calibri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55563" indent="0" algn="l" fontAlgn="b"/>
                      <a:r>
                        <a:rPr lang="en-US" sz="1800" b="0" i="0" u="none" strike="noStrike" dirty="0" smtClean="0">
                          <a:latin typeface="Calibri" pitchFamily="34" charset="0"/>
                          <a:cs typeface="Arial" pitchFamily="34" charset="0"/>
                        </a:rPr>
                        <a:t># of intersections per square mile</a:t>
                      </a:r>
                      <a:endParaRPr lang="en-US" sz="1800" b="0" i="0" u="none" strike="noStrike" dirty="0">
                        <a:latin typeface="Calibri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r>
                        <a:rPr lang="en-US" sz="1800" b="0" dirty="0" smtClean="0">
                          <a:latin typeface="Calibri" pitchFamily="34" charset="0"/>
                          <a:cs typeface="Arial" pitchFamily="34" charset="0"/>
                        </a:rPr>
                        <a:t>ACS streets</a:t>
                      </a:r>
                      <a:r>
                        <a:rPr lang="en-US" sz="1800" b="0" baseline="0" dirty="0" smtClean="0">
                          <a:latin typeface="Calibri" pitchFamily="34" charset="0"/>
                          <a:cs typeface="Arial" pitchFamily="34" charset="0"/>
                        </a:rPr>
                        <a:t> data</a:t>
                      </a:r>
                      <a:endParaRPr lang="en-US" sz="1800" b="0" dirty="0">
                        <a:latin typeface="Calibri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800" b="0" dirty="0" err="1" smtClean="0">
                          <a:latin typeface="Calibri" pitchFamily="34" charset="0"/>
                          <a:cs typeface="Arial" pitchFamily="34" charset="0"/>
                        </a:rPr>
                        <a:t>Choropleth</a:t>
                      </a:r>
                      <a:endParaRPr lang="en-US" sz="1800" b="0" dirty="0">
                        <a:latin typeface="Calibri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800" b="0" dirty="0" smtClean="0">
                          <a:latin typeface="Calibri" pitchFamily="34" charset="0"/>
                          <a:cs typeface="Arial" pitchFamily="34" charset="0"/>
                        </a:rPr>
                        <a:t># of street network intersections per square</a:t>
                      </a:r>
                      <a:r>
                        <a:rPr lang="en-US" sz="1800" b="0" baseline="0" dirty="0" smtClean="0">
                          <a:latin typeface="Calibri" pitchFamily="34" charset="0"/>
                          <a:cs typeface="Arial" pitchFamily="34" charset="0"/>
                        </a:rPr>
                        <a:t> mile, minus highways and </a:t>
                      </a:r>
                      <a:endParaRPr lang="en-US" sz="1800" b="0" dirty="0">
                        <a:latin typeface="Calibri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</a:tr>
              <a:tr h="1411598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 dirty="0" smtClean="0">
                          <a:latin typeface="Calibri" pitchFamily="34" charset="0"/>
                        </a:rPr>
                        <a:t>Walking destinations</a:t>
                      </a:r>
                      <a:endParaRPr lang="en-US" sz="1800" b="0" i="0" u="none" strike="noStrike" dirty="0">
                        <a:latin typeface="Calibri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 dirty="0">
                          <a:latin typeface="Calibri" pitchFamily="34" charset="0"/>
                        </a:rPr>
                        <a:t># of total walking destinations accessible within a X mile network distance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 dirty="0">
                          <a:latin typeface="Calibri" pitchFamily="34" charset="0"/>
                        </a:rPr>
                        <a:t>Oregon Dept of </a:t>
                      </a:r>
                      <a:r>
                        <a:rPr lang="en-US" sz="1800" b="0" i="0" u="none" strike="noStrike" dirty="0" smtClean="0">
                          <a:latin typeface="Calibri" pitchFamily="34" charset="0"/>
                        </a:rPr>
                        <a:t>Employment</a:t>
                      </a:r>
                      <a:endParaRPr lang="en-US" sz="1800" b="0" i="0" u="none" strike="noStrike" dirty="0">
                        <a:latin typeface="Calibri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r>
                        <a:rPr lang="en-US" sz="1800" dirty="0" err="1" smtClean="0">
                          <a:latin typeface="Calibri" pitchFamily="34" charset="0"/>
                          <a:cs typeface="Arial" pitchFamily="34" charset="0"/>
                        </a:rPr>
                        <a:t>Choropleth</a:t>
                      </a:r>
                      <a:r>
                        <a:rPr lang="en-US" sz="1800" dirty="0" smtClean="0">
                          <a:latin typeface="Calibri" pitchFamily="34" charset="0"/>
                          <a:cs typeface="Arial" pitchFamily="34" charset="0"/>
                        </a:rPr>
                        <a:t> + point</a:t>
                      </a:r>
                      <a:r>
                        <a:rPr lang="en-US" sz="1800" baseline="0" dirty="0" smtClean="0">
                          <a:latin typeface="Calibri" pitchFamily="34" charset="0"/>
                          <a:cs typeface="Arial" pitchFamily="34" charset="0"/>
                        </a:rPr>
                        <a:t> density</a:t>
                      </a:r>
                      <a:endParaRPr lang="en-US" sz="1800" dirty="0">
                        <a:latin typeface="Calibri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 dirty="0" smtClean="0">
                          <a:latin typeface="Calibri" pitchFamily="34" charset="0"/>
                        </a:rPr>
                        <a:t>?</a:t>
                      </a:r>
                      <a:endParaRPr lang="en-US" sz="1800" b="0" i="0" u="none" strike="noStrike" dirty="0">
                        <a:latin typeface="Calibri" pitchFamily="34" charset="0"/>
                      </a:endParaRPr>
                    </a:p>
                  </a:txBody>
                  <a:tcPr marL="9525" marR="9525" marT="9525" marB="0" anchor="ctr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4191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0050" name="Picture 2" descr="C:\Users\Dan and Lizzie\Desktop\OPHA Presentations\IntersectionDensity_BG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Housing Affordability Measures</a:t>
            </a:r>
            <a:endParaRPr lang="en-US" dirty="0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</p:nvPr>
        </p:nvGraphicFramePr>
        <p:xfrm>
          <a:off x="152401" y="1524000"/>
          <a:ext cx="8839199" cy="367665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19199"/>
                <a:gridCol w="2095500"/>
                <a:gridCol w="1359877"/>
                <a:gridCol w="1269023"/>
                <a:gridCol w="2895600"/>
              </a:tblGrid>
              <a:tr h="306870">
                <a:tc>
                  <a:txBody>
                    <a:bodyPr/>
                    <a:lstStyle/>
                    <a:p>
                      <a:pPr marL="55563" lvl="0" indent="0" algn="l" fontAlgn="b"/>
                      <a:r>
                        <a:rPr lang="en-US" sz="1800" b="1" i="0" u="none" strike="noStrike" dirty="0" smtClean="0">
                          <a:latin typeface="+mj-lt"/>
                        </a:rPr>
                        <a:t>Measure</a:t>
                      </a:r>
                      <a:endParaRPr lang="en-US" sz="1800" b="1" i="0" u="none" strike="noStrike" dirty="0">
                        <a:latin typeface="+mj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55563" lvl="0" indent="0" algn="l" fontAlgn="b"/>
                      <a:r>
                        <a:rPr lang="en-US" sz="1800" b="1" i="0" u="none" strike="noStrike" dirty="0" smtClean="0">
                          <a:latin typeface="+mj-lt"/>
                        </a:rPr>
                        <a:t>Description</a:t>
                      </a:r>
                      <a:endParaRPr lang="en-US" sz="1800" b="1" i="0" u="none" strike="noStrike" dirty="0">
                        <a:latin typeface="+mj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r>
                        <a:rPr lang="en-US" sz="1800" b="1" dirty="0" smtClean="0">
                          <a:latin typeface="+mj-lt"/>
                        </a:rPr>
                        <a:t>Data Sources</a:t>
                      </a:r>
                      <a:endParaRPr lang="en-US" sz="1800" b="1" dirty="0">
                        <a:latin typeface="+mj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800" b="1" dirty="0" smtClean="0">
                          <a:latin typeface="+mj-lt"/>
                        </a:rPr>
                        <a:t>Display</a:t>
                      </a:r>
                      <a:endParaRPr lang="en-US" sz="1800" b="1" dirty="0">
                        <a:latin typeface="+mj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800" b="1" dirty="0" smtClean="0">
                          <a:latin typeface="+mj-lt"/>
                        </a:rPr>
                        <a:t>Definitions</a:t>
                      </a:r>
                      <a:endParaRPr lang="en-US" sz="1800" b="1" dirty="0">
                        <a:latin typeface="+mj-lt"/>
                      </a:endParaRPr>
                    </a:p>
                  </a:txBody>
                  <a:tcPr anchor="ctr"/>
                </a:tc>
              </a:tr>
              <a:tr h="832334">
                <a:tc>
                  <a:txBody>
                    <a:bodyPr/>
                    <a:lstStyle/>
                    <a:p>
                      <a:pPr marL="55563" indent="0" algn="l" fontAlgn="b"/>
                      <a:r>
                        <a:rPr lang="en-US" sz="1800" b="0" i="0" u="none" strike="noStrike" dirty="0" smtClean="0">
                          <a:latin typeface="Calibri" pitchFamily="34" charset="0"/>
                          <a:cs typeface="Arial" pitchFamily="34" charset="0"/>
                        </a:rPr>
                        <a:t>Owner cost burden</a:t>
                      </a:r>
                      <a:endParaRPr lang="en-US" sz="1800" b="0" i="0" u="none" strike="noStrike" dirty="0">
                        <a:latin typeface="Calibri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55563" indent="0" algn="l" fontAlgn="b"/>
                      <a:r>
                        <a:rPr lang="en-US" sz="1800" b="0" i="0" u="none" strike="noStrike" dirty="0" smtClean="0">
                          <a:latin typeface="Calibri" pitchFamily="34" charset="0"/>
                          <a:cs typeface="Arial" pitchFamily="34" charset="0"/>
                        </a:rPr>
                        <a:t>% of owner</a:t>
                      </a:r>
                      <a:r>
                        <a:rPr lang="en-US" sz="1800" b="0" i="0" u="none" strike="noStrike" baseline="0" dirty="0" smtClean="0">
                          <a:latin typeface="Calibri" pitchFamily="34" charset="0"/>
                          <a:cs typeface="Arial" pitchFamily="34" charset="0"/>
                        </a:rPr>
                        <a:t> –occupied households spending &gt;30% of household income on housing costs</a:t>
                      </a:r>
                      <a:endParaRPr lang="en-US" sz="1800" b="0" i="0" u="none" strike="noStrike" dirty="0">
                        <a:latin typeface="Calibri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/>
                </a:tc>
                <a:tc rowSpan="2">
                  <a:txBody>
                    <a:bodyPr/>
                    <a:lstStyle/>
                    <a:p>
                      <a:r>
                        <a:rPr lang="en-US" sz="1800" b="0" dirty="0" smtClean="0">
                          <a:latin typeface="Calibri" pitchFamily="34" charset="0"/>
                          <a:cs typeface="Arial" pitchFamily="34" charset="0"/>
                        </a:rPr>
                        <a:t>ACS</a:t>
                      </a:r>
                      <a:r>
                        <a:rPr lang="en-US" sz="1800" b="0" baseline="0" dirty="0" smtClean="0">
                          <a:latin typeface="Calibri" pitchFamily="34" charset="0"/>
                          <a:cs typeface="Arial" pitchFamily="34" charset="0"/>
                        </a:rPr>
                        <a:t> 5-year estimates</a:t>
                      </a:r>
                      <a:endParaRPr lang="en-US" sz="1800" b="0" dirty="0">
                        <a:latin typeface="Calibri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 rowSpan="2">
                  <a:txBody>
                    <a:bodyPr/>
                    <a:lstStyle/>
                    <a:p>
                      <a:r>
                        <a:rPr lang="en-US" sz="1800" b="0" dirty="0" err="1" smtClean="0">
                          <a:latin typeface="Calibri" pitchFamily="34" charset="0"/>
                          <a:cs typeface="Arial" pitchFamily="34" charset="0"/>
                        </a:rPr>
                        <a:t>Choropleth</a:t>
                      </a:r>
                      <a:r>
                        <a:rPr lang="en-US" sz="1800" b="0" baseline="0" dirty="0" smtClean="0">
                          <a:latin typeface="Calibri" pitchFamily="34" charset="0"/>
                          <a:cs typeface="Arial" pitchFamily="34" charset="0"/>
                        </a:rPr>
                        <a:t> maps</a:t>
                      </a:r>
                      <a:endParaRPr lang="en-US" sz="1800" b="0" dirty="0" smtClean="0">
                        <a:latin typeface="Calibri" pitchFamily="34" charset="0"/>
                        <a:cs typeface="Arial" pitchFamily="34" charset="0"/>
                      </a:endParaRPr>
                    </a:p>
                    <a:p>
                      <a:endParaRPr lang="en-US" sz="1800" b="0" dirty="0" smtClean="0">
                        <a:latin typeface="Calibri" pitchFamily="34" charset="0"/>
                        <a:cs typeface="Arial" pitchFamily="34" charset="0"/>
                      </a:endParaRPr>
                    </a:p>
                    <a:p>
                      <a:r>
                        <a:rPr lang="en-US" sz="1800" b="0" dirty="0" smtClean="0">
                          <a:latin typeface="Calibri" pitchFamily="34" charset="0"/>
                          <a:cs typeface="Arial" pitchFamily="34" charset="0"/>
                        </a:rPr>
                        <a:t>County and census tract geography</a:t>
                      </a:r>
                      <a:endParaRPr lang="en-US" sz="1800" b="0" dirty="0">
                        <a:latin typeface="Calibri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800" b="0" dirty="0" smtClean="0">
                          <a:latin typeface="Calibri" pitchFamily="34" charset="0"/>
                          <a:cs typeface="Arial" pitchFamily="34" charset="0"/>
                        </a:rPr>
                        <a:t>Owner housing costs = mortgage + utilities</a:t>
                      </a:r>
                      <a:endParaRPr lang="en-US" sz="1800" b="0" dirty="0">
                        <a:latin typeface="Calibri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</a:tr>
              <a:tr h="1411598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 dirty="0" smtClean="0">
                          <a:latin typeface="Calibri" pitchFamily="34" charset="0"/>
                        </a:rPr>
                        <a:t>Renter cost burden</a:t>
                      </a:r>
                      <a:endParaRPr lang="en-US" sz="1800" b="0" i="0" u="none" strike="noStrike" dirty="0">
                        <a:latin typeface="Calibri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i="0" u="none" strike="noStrike" dirty="0" smtClean="0">
                          <a:latin typeface="Calibri" pitchFamily="34" charset="0"/>
                          <a:cs typeface="Arial" pitchFamily="34" charset="0"/>
                        </a:rPr>
                        <a:t>% of renter</a:t>
                      </a:r>
                      <a:r>
                        <a:rPr lang="en-US" sz="1800" b="0" i="0" u="none" strike="noStrike" baseline="0" dirty="0" smtClean="0">
                          <a:latin typeface="Calibri" pitchFamily="34" charset="0"/>
                          <a:cs typeface="Arial" pitchFamily="34" charset="0"/>
                        </a:rPr>
                        <a:t>–occupied households spending &gt;30% of household income on housing costs</a:t>
                      </a:r>
                      <a:endParaRPr lang="en-US" sz="1800" b="0" i="0" u="none" strike="noStrike" dirty="0" smtClean="0">
                        <a:latin typeface="Calibri" pitchFamily="34" charset="0"/>
                        <a:cs typeface="Arial" pitchFamily="34" charset="0"/>
                      </a:endParaRPr>
                    </a:p>
                    <a:p>
                      <a:pPr algn="l" fontAlgn="b"/>
                      <a:endParaRPr lang="en-US" sz="1800" b="0" i="0" u="none" strike="noStrike" dirty="0">
                        <a:latin typeface="Calibri" pitchFamily="34" charset="0"/>
                      </a:endParaRPr>
                    </a:p>
                  </a:txBody>
                  <a:tcPr marL="9525" marR="9525" marT="9525" marB="0" anchor="ctr"/>
                </a:tc>
                <a:tc vMerge="1">
                  <a:txBody>
                    <a:bodyPr/>
                    <a:lstStyle/>
                    <a:p>
                      <a:pPr algn="l" fontAlgn="b"/>
                      <a:endParaRPr lang="en-US" sz="1200" b="0" i="0" u="none" strike="noStrike" dirty="0">
                        <a:latin typeface="Calibri" pitchFamily="34" charset="0"/>
                      </a:endParaRPr>
                    </a:p>
                  </a:txBody>
                  <a:tcPr marL="9525" marR="9525" marT="9525" marB="0" anchor="ctr"/>
                </a:tc>
                <a:tc vMerge="1">
                  <a:txBody>
                    <a:bodyPr/>
                    <a:lstStyle/>
                    <a:p>
                      <a:endParaRPr lang="en-US" sz="1800" dirty="0">
                        <a:latin typeface="Calibri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 dirty="0" smtClean="0">
                          <a:latin typeface="Calibri" pitchFamily="34" charset="0"/>
                        </a:rPr>
                        <a:t>Renter housing</a:t>
                      </a:r>
                      <a:r>
                        <a:rPr lang="en-US" sz="1800" b="0" i="0" u="none" strike="noStrike" baseline="0" dirty="0" smtClean="0">
                          <a:latin typeface="Calibri" pitchFamily="34" charset="0"/>
                        </a:rPr>
                        <a:t> costs = rent + utilities</a:t>
                      </a:r>
                      <a:endParaRPr lang="en-US" sz="1800" b="0" i="0" u="none" strike="noStrike" dirty="0">
                        <a:latin typeface="Calibri" pitchFamily="34" charset="0"/>
                      </a:endParaRPr>
                    </a:p>
                  </a:txBody>
                  <a:tcPr marL="9525" marR="9525" marT="9525" marB="0" anchor="ctr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23" name="Picture 3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3421813" y="2895600"/>
            <a:ext cx="5798387" cy="388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22" name="Picture 2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0" y="0"/>
            <a:ext cx="5334000" cy="3394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Box 8"/>
          <p:cNvSpPr txBox="1"/>
          <p:nvPr/>
        </p:nvSpPr>
        <p:spPr>
          <a:xfrm>
            <a:off x="6400800" y="762000"/>
            <a:ext cx="22860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Owner households</a:t>
            </a:r>
            <a:endParaRPr lang="en-US" sz="2800" dirty="0"/>
          </a:p>
        </p:txBody>
      </p:sp>
      <p:sp>
        <p:nvSpPr>
          <p:cNvPr id="10" name="TextBox 9"/>
          <p:cNvSpPr txBox="1"/>
          <p:nvPr/>
        </p:nvSpPr>
        <p:spPr>
          <a:xfrm>
            <a:off x="457200" y="4876800"/>
            <a:ext cx="19812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Renter households</a:t>
            </a:r>
            <a:endParaRPr lang="en-US" sz="2800" dirty="0"/>
          </a:p>
        </p:txBody>
      </p:sp>
      <p:cxnSp>
        <p:nvCxnSpPr>
          <p:cNvPr id="12" name="Straight Connector 11"/>
          <p:cNvCxnSpPr>
            <a:stCxn id="9" idx="1"/>
            <a:endCxn id="133122" idx="3"/>
          </p:cNvCxnSpPr>
          <p:nvPr/>
        </p:nvCxnSpPr>
        <p:spPr>
          <a:xfrm flipH="1">
            <a:off x="5334000" y="1239054"/>
            <a:ext cx="1066800" cy="458128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>
            <a:stCxn id="10" idx="3"/>
            <a:endCxn id="133123" idx="1"/>
          </p:cNvCxnSpPr>
          <p:nvPr/>
        </p:nvCxnSpPr>
        <p:spPr>
          <a:xfrm flipV="1">
            <a:off x="2438400" y="4838700"/>
            <a:ext cx="983413" cy="515154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4146" name="Picture 2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185737"/>
            <a:ext cx="5334000" cy="3167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4147" name="Picture 3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3437106" y="3276600"/>
            <a:ext cx="5706894" cy="3352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6400800" y="762000"/>
            <a:ext cx="22860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Owner households</a:t>
            </a:r>
            <a:endParaRPr lang="en-US" sz="2800" dirty="0"/>
          </a:p>
        </p:txBody>
      </p:sp>
      <p:sp>
        <p:nvSpPr>
          <p:cNvPr id="8" name="TextBox 7"/>
          <p:cNvSpPr txBox="1"/>
          <p:nvPr/>
        </p:nvSpPr>
        <p:spPr>
          <a:xfrm>
            <a:off x="457200" y="4953000"/>
            <a:ext cx="19812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Renter households</a:t>
            </a:r>
            <a:endParaRPr lang="en-US" sz="2800" dirty="0"/>
          </a:p>
        </p:txBody>
      </p:sp>
      <p:cxnSp>
        <p:nvCxnSpPr>
          <p:cNvPr id="9" name="Straight Connector 8"/>
          <p:cNvCxnSpPr>
            <a:stCxn id="7" idx="1"/>
            <a:endCxn id="134146" idx="3"/>
          </p:cNvCxnSpPr>
          <p:nvPr/>
        </p:nvCxnSpPr>
        <p:spPr>
          <a:xfrm flipH="1">
            <a:off x="5334000" y="1239054"/>
            <a:ext cx="1066800" cy="530215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>
            <a:stCxn id="8" idx="3"/>
            <a:endCxn id="134147" idx="1"/>
          </p:cNvCxnSpPr>
          <p:nvPr/>
        </p:nvCxnSpPr>
        <p:spPr>
          <a:xfrm flipV="1">
            <a:off x="2438400" y="4953000"/>
            <a:ext cx="998706" cy="477054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3" name="Group 12"/>
          <p:cNvGrpSpPr/>
          <p:nvPr/>
        </p:nvGrpSpPr>
        <p:grpSpPr>
          <a:xfrm>
            <a:off x="76200" y="533400"/>
            <a:ext cx="9067800" cy="5699125"/>
            <a:chOff x="76200" y="533400"/>
            <a:chExt cx="9067800" cy="5699125"/>
          </a:xfrm>
        </p:grpSpPr>
        <p:pic>
          <p:nvPicPr>
            <p:cNvPr id="88068" name="Picture 4" descr="C:\Users\Dan and Lizzie\Desktop\OPHA Presentations\cost burden owner county map.png"/>
            <p:cNvPicPr>
              <a:picLocks noChangeAspect="1" noChangeArrowheads="1"/>
            </p:cNvPicPr>
            <p:nvPr/>
          </p:nvPicPr>
          <p:blipFill>
            <a:blip r:embed="rId2" cstate="screen">
              <a:lum bright="10000"/>
            </a:blip>
            <a:srcRect r="2760"/>
            <a:stretch>
              <a:fillRect/>
            </a:stretch>
          </p:blipFill>
          <p:spPr bwMode="auto">
            <a:xfrm>
              <a:off x="1089025" y="533400"/>
              <a:ext cx="8054975" cy="5699125"/>
            </a:xfrm>
            <a:prstGeom prst="rect">
              <a:avLst/>
            </a:prstGeom>
            <a:noFill/>
          </p:spPr>
        </p:pic>
        <p:sp>
          <p:nvSpPr>
            <p:cNvPr id="8" name="TextBox 7"/>
            <p:cNvSpPr txBox="1"/>
            <p:nvPr/>
          </p:nvSpPr>
          <p:spPr>
            <a:xfrm>
              <a:off x="685800" y="2533471"/>
              <a:ext cx="1905000" cy="120032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>
                <a:defRPr/>
              </a:pPr>
              <a:r>
                <a:rPr lang="en-US" dirty="0" smtClean="0">
                  <a:latin typeface="Calibri" pitchFamily="34" charset="0"/>
                  <a:cs typeface="Calibri" pitchFamily="34" charset="0"/>
                </a:rPr>
                <a:t>15.3 </a:t>
              </a:r>
              <a:r>
                <a:rPr lang="en-US" dirty="0">
                  <a:latin typeface="Calibri" pitchFamily="34" charset="0"/>
                  <a:cs typeface="Calibri" pitchFamily="34" charset="0"/>
                </a:rPr>
                <a:t>– </a:t>
              </a:r>
              <a:r>
                <a:rPr lang="en-US" dirty="0" smtClean="0">
                  <a:latin typeface="Calibri" pitchFamily="34" charset="0"/>
                  <a:cs typeface="Calibri" pitchFamily="34" charset="0"/>
                </a:rPr>
                <a:t>19.0%</a:t>
              </a:r>
              <a:endParaRPr lang="en-US" dirty="0">
                <a:latin typeface="Calibri" pitchFamily="34" charset="0"/>
                <a:cs typeface="Calibri" pitchFamily="34" charset="0"/>
              </a:endParaRPr>
            </a:p>
            <a:p>
              <a:pPr>
                <a:defRPr/>
              </a:pPr>
              <a:r>
                <a:rPr lang="en-US" dirty="0" smtClean="0">
                  <a:latin typeface="Calibri" pitchFamily="34" charset="0"/>
                  <a:cs typeface="Calibri" pitchFamily="34" charset="0"/>
                </a:rPr>
                <a:t>19.1 </a:t>
              </a:r>
              <a:r>
                <a:rPr lang="en-US" dirty="0">
                  <a:latin typeface="Calibri" pitchFamily="34" charset="0"/>
                  <a:cs typeface="Calibri" pitchFamily="34" charset="0"/>
                </a:rPr>
                <a:t>– </a:t>
              </a:r>
              <a:r>
                <a:rPr lang="en-US" dirty="0" smtClean="0">
                  <a:latin typeface="Calibri" pitchFamily="34" charset="0"/>
                  <a:cs typeface="Calibri" pitchFamily="34" charset="0"/>
                </a:rPr>
                <a:t>20.8%</a:t>
              </a:r>
              <a:endParaRPr lang="en-US" dirty="0">
                <a:latin typeface="Calibri" pitchFamily="34" charset="0"/>
                <a:cs typeface="Calibri" pitchFamily="34" charset="0"/>
              </a:endParaRPr>
            </a:p>
            <a:p>
              <a:pPr>
                <a:defRPr/>
              </a:pPr>
              <a:r>
                <a:rPr lang="en-US" dirty="0" smtClean="0">
                  <a:latin typeface="Calibri" pitchFamily="34" charset="0"/>
                  <a:cs typeface="Calibri" pitchFamily="34" charset="0"/>
                </a:rPr>
                <a:t>20.9 </a:t>
              </a:r>
              <a:r>
                <a:rPr lang="en-US" dirty="0">
                  <a:latin typeface="Calibri" pitchFamily="34" charset="0"/>
                  <a:cs typeface="Calibri" pitchFamily="34" charset="0"/>
                </a:rPr>
                <a:t>– </a:t>
              </a:r>
              <a:r>
                <a:rPr lang="en-US" dirty="0" smtClean="0">
                  <a:latin typeface="Calibri" pitchFamily="34" charset="0"/>
                  <a:cs typeface="Calibri" pitchFamily="34" charset="0"/>
                </a:rPr>
                <a:t>22.3 </a:t>
              </a:r>
              <a:r>
                <a:rPr lang="en-US" dirty="0">
                  <a:latin typeface="Calibri" pitchFamily="34" charset="0"/>
                  <a:cs typeface="Calibri" pitchFamily="34" charset="0"/>
                </a:rPr>
                <a:t>%</a:t>
              </a:r>
            </a:p>
            <a:p>
              <a:pPr>
                <a:defRPr/>
              </a:pPr>
              <a:r>
                <a:rPr lang="en-US" dirty="0" smtClean="0">
                  <a:latin typeface="Calibri" pitchFamily="34" charset="0"/>
                  <a:cs typeface="Calibri" pitchFamily="34" charset="0"/>
                </a:rPr>
                <a:t>22.4 </a:t>
              </a:r>
              <a:r>
                <a:rPr lang="en-US" dirty="0">
                  <a:latin typeface="Calibri" pitchFamily="34" charset="0"/>
                  <a:cs typeface="Calibri" pitchFamily="34" charset="0"/>
                </a:rPr>
                <a:t>– </a:t>
              </a:r>
              <a:r>
                <a:rPr lang="en-US" dirty="0" smtClean="0">
                  <a:latin typeface="Calibri" pitchFamily="34" charset="0"/>
                  <a:cs typeface="Calibri" pitchFamily="34" charset="0"/>
                </a:rPr>
                <a:t>24.7%</a:t>
              </a:r>
              <a:endParaRPr lang="en-US" dirty="0"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9" name="TextBox 7"/>
            <p:cNvSpPr txBox="1">
              <a:spLocks noChangeArrowheads="1"/>
            </p:cNvSpPr>
            <p:nvPr/>
          </p:nvSpPr>
          <p:spPr bwMode="auto">
            <a:xfrm>
              <a:off x="304800" y="838200"/>
              <a:ext cx="2057400" cy="147732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r>
                <a:rPr lang="en-US" b="1" dirty="0"/>
                <a:t>Percent of </a:t>
              </a:r>
              <a:r>
                <a:rPr lang="en-US" b="1" dirty="0" smtClean="0"/>
                <a:t>owner households spending &gt;30% of household income on housing costs</a:t>
              </a:r>
              <a:endParaRPr lang="en-US" b="1" dirty="0"/>
            </a:p>
          </p:txBody>
        </p:sp>
        <p:pic>
          <p:nvPicPr>
            <p:cNvPr id="12" name="Picture 2"/>
            <p:cNvPicPr>
              <a:picLocks noChangeAspect="1" noChangeArrowheads="1"/>
            </p:cNvPicPr>
            <p:nvPr/>
          </p:nvPicPr>
          <p:blipFill>
            <a:blip r:embed="rId3" cstate="screen">
              <a:lum bright="10000"/>
            </a:blip>
            <a:srcRect/>
            <a:stretch>
              <a:fillRect/>
            </a:stretch>
          </p:blipFill>
          <p:spPr bwMode="auto">
            <a:xfrm>
              <a:off x="76200" y="2590800"/>
              <a:ext cx="609600" cy="1143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4191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5" name="Group 14"/>
          <p:cNvGrpSpPr/>
          <p:nvPr/>
        </p:nvGrpSpPr>
        <p:grpSpPr>
          <a:xfrm>
            <a:off x="76200" y="0"/>
            <a:ext cx="9067800" cy="6858345"/>
            <a:chOff x="76200" y="0"/>
            <a:chExt cx="9067800" cy="6858345"/>
          </a:xfrm>
        </p:grpSpPr>
        <p:pic>
          <p:nvPicPr>
            <p:cNvPr id="132099" name="Picture 3" descr="C:\Users\Dan and Lizzie\Desktop\OPHA Presentations\Housing Cost Burden - owners tract.jpg"/>
            <p:cNvPicPr>
              <a:picLocks noChangeAspect="1" noChangeArrowheads="1"/>
            </p:cNvPicPr>
            <p:nvPr/>
          </p:nvPicPr>
          <p:blipFill>
            <a:blip r:embed="rId2" cstate="screen">
              <a:lum bright="10000"/>
            </a:blip>
            <a:srcRect/>
            <a:stretch>
              <a:fillRect/>
            </a:stretch>
          </p:blipFill>
          <p:spPr bwMode="auto">
            <a:xfrm>
              <a:off x="1401762" y="0"/>
              <a:ext cx="7742238" cy="6858345"/>
            </a:xfrm>
            <a:prstGeom prst="rect">
              <a:avLst/>
            </a:prstGeom>
            <a:noFill/>
          </p:spPr>
        </p:pic>
        <p:sp>
          <p:nvSpPr>
            <p:cNvPr id="9" name="TextBox 7"/>
            <p:cNvSpPr txBox="1">
              <a:spLocks noChangeArrowheads="1"/>
            </p:cNvSpPr>
            <p:nvPr/>
          </p:nvSpPr>
          <p:spPr bwMode="auto">
            <a:xfrm>
              <a:off x="304800" y="836474"/>
              <a:ext cx="2133600" cy="147732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r>
                <a:rPr lang="en-US" b="1" dirty="0"/>
                <a:t>Percent of </a:t>
              </a:r>
              <a:r>
                <a:rPr lang="en-US" b="1" dirty="0" smtClean="0"/>
                <a:t>owner households spending &gt;30% of household income on housing costs</a:t>
              </a:r>
              <a:endParaRPr lang="en-US" b="1" dirty="0"/>
            </a:p>
          </p:txBody>
        </p:sp>
        <p:pic>
          <p:nvPicPr>
            <p:cNvPr id="13" name="Picture 2"/>
            <p:cNvPicPr>
              <a:picLocks noChangeAspect="1" noChangeArrowheads="1"/>
            </p:cNvPicPr>
            <p:nvPr/>
          </p:nvPicPr>
          <p:blipFill>
            <a:blip r:embed="rId3" cstate="screen">
              <a:lum bright="10000"/>
            </a:blip>
            <a:srcRect/>
            <a:stretch>
              <a:fillRect/>
            </a:stretch>
          </p:blipFill>
          <p:spPr bwMode="auto">
            <a:xfrm>
              <a:off x="76200" y="2590800"/>
              <a:ext cx="609600" cy="1143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14" name="TextBox 13"/>
            <p:cNvSpPr txBox="1"/>
            <p:nvPr/>
          </p:nvSpPr>
          <p:spPr>
            <a:xfrm>
              <a:off x="685800" y="2533471"/>
              <a:ext cx="1676400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latin typeface="Calibri" pitchFamily="34" charset="0"/>
                  <a:cs typeface="Calibri" pitchFamily="34" charset="0"/>
                </a:rPr>
                <a:t>0.0 – 20.4%</a:t>
              </a:r>
            </a:p>
            <a:p>
              <a:r>
                <a:rPr lang="en-US" dirty="0" smtClean="0">
                  <a:latin typeface="Calibri" pitchFamily="34" charset="0"/>
                  <a:cs typeface="Calibri" pitchFamily="34" charset="0"/>
                </a:rPr>
                <a:t>20.5 – 22.7%</a:t>
              </a:r>
            </a:p>
            <a:p>
              <a:r>
                <a:rPr lang="en-US" dirty="0" smtClean="0">
                  <a:latin typeface="Calibri" pitchFamily="34" charset="0"/>
                  <a:cs typeface="Calibri" pitchFamily="34" charset="0"/>
                </a:rPr>
                <a:t>22.8 – 25.0%</a:t>
              </a:r>
            </a:p>
            <a:p>
              <a:r>
                <a:rPr lang="en-US" dirty="0" smtClean="0">
                  <a:latin typeface="Calibri" pitchFamily="34" charset="0"/>
                  <a:cs typeface="Calibri" pitchFamily="34" charset="0"/>
                </a:rPr>
                <a:t>25.1 – 50.0%</a:t>
              </a:r>
              <a:endParaRPr lang="en-US" dirty="0">
                <a:latin typeface="Calibri" pitchFamily="34" charset="0"/>
                <a:cs typeface="Calibri" pitchFamily="34" charset="0"/>
              </a:endParaRPr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2" name="Group 11"/>
          <p:cNvGrpSpPr/>
          <p:nvPr/>
        </p:nvGrpSpPr>
        <p:grpSpPr>
          <a:xfrm>
            <a:off x="76200" y="533400"/>
            <a:ext cx="9067800" cy="5671387"/>
            <a:chOff x="76200" y="533400"/>
            <a:chExt cx="9067800" cy="5671387"/>
          </a:xfrm>
        </p:grpSpPr>
        <p:pic>
          <p:nvPicPr>
            <p:cNvPr id="8" name="Picture 3" descr="C:\Users\Dan and Lizzie\Desktop\OPHA Presentations\cost burden renter county map.png"/>
            <p:cNvPicPr>
              <a:picLocks noChangeAspect="1" noChangeArrowheads="1"/>
            </p:cNvPicPr>
            <p:nvPr/>
          </p:nvPicPr>
          <p:blipFill>
            <a:blip r:embed="rId2" cstate="screen">
              <a:lum bright="10000"/>
            </a:blip>
            <a:srcRect r="1852"/>
            <a:stretch>
              <a:fillRect/>
            </a:stretch>
          </p:blipFill>
          <p:spPr bwMode="auto">
            <a:xfrm>
              <a:off x="1066800" y="533400"/>
              <a:ext cx="8077200" cy="5671387"/>
            </a:xfrm>
            <a:prstGeom prst="rect">
              <a:avLst/>
            </a:prstGeom>
            <a:noFill/>
          </p:spPr>
        </p:pic>
        <p:sp>
          <p:nvSpPr>
            <p:cNvPr id="6" name="TextBox 5"/>
            <p:cNvSpPr txBox="1"/>
            <p:nvPr/>
          </p:nvSpPr>
          <p:spPr>
            <a:xfrm>
              <a:off x="685800" y="2514600"/>
              <a:ext cx="1676400" cy="120032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>
                <a:defRPr/>
              </a:pPr>
              <a:r>
                <a:rPr lang="en-US" dirty="0">
                  <a:latin typeface="Calibri" pitchFamily="34" charset="0"/>
                  <a:cs typeface="Calibri" pitchFamily="34" charset="0"/>
                </a:rPr>
                <a:t>0.0 – 5.4%</a:t>
              </a:r>
            </a:p>
            <a:p>
              <a:pPr>
                <a:defRPr/>
              </a:pPr>
              <a:r>
                <a:rPr lang="en-US" dirty="0">
                  <a:latin typeface="Calibri" pitchFamily="34" charset="0"/>
                  <a:cs typeface="Calibri" pitchFamily="34" charset="0"/>
                </a:rPr>
                <a:t>5.4 – 7.2%</a:t>
              </a:r>
            </a:p>
            <a:p>
              <a:pPr>
                <a:defRPr/>
              </a:pPr>
              <a:r>
                <a:rPr lang="en-US" dirty="0">
                  <a:latin typeface="Calibri" pitchFamily="34" charset="0"/>
                  <a:cs typeface="Calibri" pitchFamily="34" charset="0"/>
                </a:rPr>
                <a:t>7.2 – 10.0 %</a:t>
              </a:r>
            </a:p>
            <a:p>
              <a:pPr>
                <a:defRPr/>
              </a:pPr>
              <a:r>
                <a:rPr lang="en-US" dirty="0">
                  <a:latin typeface="Calibri" pitchFamily="34" charset="0"/>
                  <a:cs typeface="Calibri" pitchFamily="34" charset="0"/>
                </a:rPr>
                <a:t>10.0 – 40.0%</a:t>
              </a:r>
            </a:p>
          </p:txBody>
        </p:sp>
        <p:sp>
          <p:nvSpPr>
            <p:cNvPr id="7" name="TextBox 7"/>
            <p:cNvSpPr txBox="1">
              <a:spLocks noChangeArrowheads="1"/>
            </p:cNvSpPr>
            <p:nvPr/>
          </p:nvSpPr>
          <p:spPr bwMode="auto">
            <a:xfrm>
              <a:off x="304800" y="838200"/>
              <a:ext cx="2057400" cy="147732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r>
                <a:rPr lang="en-US" b="1" dirty="0" smtClean="0"/>
                <a:t>Percent of renter households spending &gt;30% of household income on housing costs</a:t>
              </a:r>
              <a:endParaRPr lang="en-US" b="1" dirty="0"/>
            </a:p>
          </p:txBody>
        </p:sp>
        <p:pic>
          <p:nvPicPr>
            <p:cNvPr id="9" name="Picture 2"/>
            <p:cNvPicPr>
              <a:picLocks noChangeAspect="1" noChangeArrowheads="1"/>
            </p:cNvPicPr>
            <p:nvPr/>
          </p:nvPicPr>
          <p:blipFill>
            <a:blip r:embed="rId3" cstate="screen">
              <a:lum bright="10000"/>
            </a:blip>
            <a:srcRect/>
            <a:stretch>
              <a:fillRect/>
            </a:stretch>
          </p:blipFill>
          <p:spPr bwMode="auto">
            <a:xfrm>
              <a:off x="76200" y="2590800"/>
              <a:ext cx="609600" cy="1143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4" name="Group 13"/>
          <p:cNvGrpSpPr/>
          <p:nvPr/>
        </p:nvGrpSpPr>
        <p:grpSpPr>
          <a:xfrm>
            <a:off x="76200" y="1"/>
            <a:ext cx="9067799" cy="6857999"/>
            <a:chOff x="76200" y="1"/>
            <a:chExt cx="9067799" cy="6857999"/>
          </a:xfrm>
        </p:grpSpPr>
        <p:pic>
          <p:nvPicPr>
            <p:cNvPr id="131075" name="Picture 3" descr="C:\Users\Dan and Lizzie\Desktop\OPHA Presentations\Housing Cost Burden - renters tract.jpg"/>
            <p:cNvPicPr>
              <a:picLocks noChangeAspect="1" noChangeArrowheads="1"/>
            </p:cNvPicPr>
            <p:nvPr/>
          </p:nvPicPr>
          <p:blipFill>
            <a:blip r:embed="rId2" cstate="screen"/>
            <a:srcRect/>
            <a:stretch>
              <a:fillRect/>
            </a:stretch>
          </p:blipFill>
          <p:spPr bwMode="auto">
            <a:xfrm>
              <a:off x="1402152" y="1"/>
              <a:ext cx="7741847" cy="6857999"/>
            </a:xfrm>
            <a:prstGeom prst="rect">
              <a:avLst/>
            </a:prstGeom>
            <a:noFill/>
          </p:spPr>
        </p:pic>
        <p:sp>
          <p:nvSpPr>
            <p:cNvPr id="10" name="TextBox 7"/>
            <p:cNvSpPr txBox="1">
              <a:spLocks noChangeArrowheads="1"/>
            </p:cNvSpPr>
            <p:nvPr/>
          </p:nvSpPr>
          <p:spPr bwMode="auto">
            <a:xfrm>
              <a:off x="304800" y="838200"/>
              <a:ext cx="2057400" cy="147732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r>
                <a:rPr lang="en-US" b="1" dirty="0"/>
                <a:t>Percent of </a:t>
              </a:r>
              <a:r>
                <a:rPr lang="en-US" b="1" dirty="0" smtClean="0"/>
                <a:t>renter households spending &gt;30% of household income on housing costs</a:t>
              </a:r>
              <a:endParaRPr lang="en-US" b="1" dirty="0"/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685800" y="2533471"/>
              <a:ext cx="1676400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latin typeface="Calibri" pitchFamily="34" charset="0"/>
                  <a:cs typeface="Calibri" pitchFamily="34" charset="0"/>
                </a:rPr>
                <a:t>0.0 – 25.8%</a:t>
              </a:r>
            </a:p>
            <a:p>
              <a:r>
                <a:rPr lang="en-US" dirty="0" smtClean="0">
                  <a:latin typeface="Calibri" pitchFamily="34" charset="0"/>
                  <a:cs typeface="Calibri" pitchFamily="34" charset="0"/>
                </a:rPr>
                <a:t>25.9 – 29.4%</a:t>
              </a:r>
            </a:p>
            <a:p>
              <a:r>
                <a:rPr lang="en-US" dirty="0" smtClean="0">
                  <a:latin typeface="Calibri" pitchFamily="34" charset="0"/>
                  <a:cs typeface="Calibri" pitchFamily="34" charset="0"/>
                </a:rPr>
                <a:t>29.5 – 34.1%</a:t>
              </a:r>
            </a:p>
            <a:p>
              <a:r>
                <a:rPr lang="en-US" dirty="0" smtClean="0">
                  <a:latin typeface="Calibri" pitchFamily="34" charset="0"/>
                  <a:cs typeface="Calibri" pitchFamily="34" charset="0"/>
                </a:rPr>
                <a:t>34.2 – 50.0%</a:t>
              </a:r>
              <a:endParaRPr lang="en-US" dirty="0">
                <a:latin typeface="Calibri" pitchFamily="34" charset="0"/>
                <a:cs typeface="Calibri" pitchFamily="34" charset="0"/>
              </a:endParaRPr>
            </a:p>
          </p:txBody>
        </p:sp>
        <p:pic>
          <p:nvPicPr>
            <p:cNvPr id="8" name="Picture 2"/>
            <p:cNvPicPr>
              <a:picLocks noChangeAspect="1" noChangeArrowheads="1"/>
            </p:cNvPicPr>
            <p:nvPr/>
          </p:nvPicPr>
          <p:blipFill>
            <a:blip r:embed="rId3" cstate="screen">
              <a:lum bright="10000"/>
            </a:blip>
            <a:srcRect/>
            <a:stretch>
              <a:fillRect/>
            </a:stretch>
          </p:blipFill>
          <p:spPr bwMode="auto">
            <a:xfrm>
              <a:off x="76200" y="2590800"/>
              <a:ext cx="609600" cy="1143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Up Next: Recreation Facilities</a:t>
            </a:r>
            <a:endParaRPr lang="en-US" sz="3600" dirty="0"/>
          </a:p>
        </p:txBody>
      </p:sp>
      <p:graphicFrame>
        <p:nvGraphicFramePr>
          <p:cNvPr id="4" name="Content Placeholder 5"/>
          <p:cNvGraphicFramePr>
            <a:graphicFrameLocks noGrp="1"/>
          </p:cNvGraphicFramePr>
          <p:nvPr>
            <p:ph idx="1"/>
          </p:nvPr>
        </p:nvGraphicFramePr>
        <p:xfrm>
          <a:off x="152400" y="1600195"/>
          <a:ext cx="8839200" cy="495300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05528"/>
                <a:gridCol w="1842472"/>
                <a:gridCol w="1600200"/>
                <a:gridCol w="1066800"/>
                <a:gridCol w="3124200"/>
              </a:tblGrid>
              <a:tr h="462516">
                <a:tc>
                  <a:txBody>
                    <a:bodyPr/>
                    <a:lstStyle/>
                    <a:p>
                      <a:pPr marL="55563" lvl="0" indent="0" algn="l" fontAlgn="b"/>
                      <a:r>
                        <a:rPr lang="en-US" sz="1600" b="1" i="0" u="none" strike="noStrike" dirty="0" smtClean="0">
                          <a:latin typeface="+mj-lt"/>
                        </a:rPr>
                        <a:t>Measure</a:t>
                      </a:r>
                      <a:endParaRPr lang="en-US" sz="1600" b="1" i="0" u="none" strike="noStrike" dirty="0">
                        <a:latin typeface="+mj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55563" lvl="0" indent="0" algn="l" fontAlgn="b"/>
                      <a:r>
                        <a:rPr lang="en-US" sz="1600" b="1" i="0" u="none" strike="noStrike" dirty="0" smtClean="0">
                          <a:latin typeface="+mj-lt"/>
                        </a:rPr>
                        <a:t>Description</a:t>
                      </a:r>
                      <a:endParaRPr lang="en-US" sz="1600" b="1" i="0" u="none" strike="noStrike" dirty="0">
                        <a:latin typeface="+mj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r>
                        <a:rPr lang="en-US" sz="1600" b="1" dirty="0" smtClean="0">
                          <a:latin typeface="+mj-lt"/>
                        </a:rPr>
                        <a:t>Data Sources</a:t>
                      </a:r>
                      <a:endParaRPr lang="en-US" sz="1600" b="1" dirty="0">
                        <a:latin typeface="+mj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600" b="1" dirty="0" smtClean="0">
                          <a:latin typeface="+mj-lt"/>
                        </a:rPr>
                        <a:t>Display</a:t>
                      </a:r>
                      <a:endParaRPr lang="en-US" sz="1600" b="1" dirty="0">
                        <a:latin typeface="+mj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600" b="1" dirty="0" smtClean="0">
                          <a:latin typeface="+mj-lt"/>
                        </a:rPr>
                        <a:t>Definitions</a:t>
                      </a:r>
                      <a:endParaRPr lang="en-US" sz="1600" b="1" dirty="0">
                        <a:latin typeface="+mj-lt"/>
                      </a:endParaRPr>
                    </a:p>
                  </a:txBody>
                  <a:tcPr anchor="ctr"/>
                </a:tc>
              </a:tr>
              <a:tr h="996664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>
                          <a:latin typeface="Calibri" pitchFamily="34" charset="0"/>
                        </a:rPr>
                        <a:t>Access to </a:t>
                      </a:r>
                      <a:r>
                        <a:rPr lang="en-US" sz="1400" b="0" i="0" u="none" strike="noStrike" dirty="0" smtClean="0">
                          <a:latin typeface="Calibri" pitchFamily="34" charset="0"/>
                        </a:rPr>
                        <a:t>parks and greenways</a:t>
                      </a:r>
                      <a:endParaRPr lang="en-US" sz="1400" b="0" i="0" u="none" strike="noStrike" dirty="0">
                        <a:latin typeface="Calibri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>
                          <a:latin typeface="Calibri" pitchFamily="34" charset="0"/>
                        </a:rPr>
                        <a:t>% of population residing within X miles </a:t>
                      </a:r>
                      <a:r>
                        <a:rPr lang="en-US" sz="1400" b="0" i="0" u="none" strike="noStrike" dirty="0" smtClean="0">
                          <a:latin typeface="Calibri" pitchFamily="34" charset="0"/>
                        </a:rPr>
                        <a:t>of </a:t>
                      </a:r>
                      <a:r>
                        <a:rPr lang="en-US" sz="1400" b="0" i="0" u="none" strike="noStrike" dirty="0">
                          <a:latin typeface="Calibri" pitchFamily="34" charset="0"/>
                        </a:rPr>
                        <a:t>a designated </a:t>
                      </a:r>
                      <a:r>
                        <a:rPr lang="en-US" sz="1400" b="0" i="0" u="none" strike="noStrike" dirty="0" smtClean="0">
                          <a:latin typeface="Calibri" pitchFamily="34" charset="0"/>
                        </a:rPr>
                        <a:t>park or greenway</a:t>
                      </a:r>
                      <a:endParaRPr lang="en-US" sz="1400" b="0" i="0" u="none" strike="noStrike" dirty="0">
                        <a:latin typeface="Calibri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 smtClean="0">
                          <a:latin typeface="Calibri" pitchFamily="34" charset="0"/>
                        </a:rPr>
                        <a:t>Oregon </a:t>
                      </a:r>
                      <a:r>
                        <a:rPr lang="en-US" sz="1400" b="0" i="0" u="none" strike="noStrike" dirty="0">
                          <a:latin typeface="Calibri" pitchFamily="34" charset="0"/>
                        </a:rPr>
                        <a:t>Parks </a:t>
                      </a:r>
                      <a:r>
                        <a:rPr lang="en-US" sz="1400" b="0" i="0" u="none" strike="noStrike" dirty="0" smtClean="0">
                          <a:latin typeface="Calibri" pitchFamily="34" charset="0"/>
                        </a:rPr>
                        <a:t>Dept, GEO, Local </a:t>
                      </a:r>
                      <a:r>
                        <a:rPr lang="en-US" sz="1400" b="0" i="0" u="none" strike="noStrike" dirty="0">
                          <a:latin typeface="Calibri" pitchFamily="34" charset="0"/>
                        </a:rPr>
                        <a:t>GIS office parks and open </a:t>
                      </a:r>
                      <a:r>
                        <a:rPr lang="en-US" sz="1400" b="0" i="0" u="none" strike="noStrike" dirty="0" smtClean="0">
                          <a:latin typeface="Calibri" pitchFamily="34" charset="0"/>
                        </a:rPr>
                        <a:t>space</a:t>
                      </a:r>
                      <a:r>
                        <a:rPr lang="en-US" sz="1400" b="0" i="0" u="none" strike="noStrike" baseline="0" dirty="0" smtClean="0">
                          <a:latin typeface="Calibri" pitchFamily="34" charset="0"/>
                        </a:rPr>
                        <a:t> inventories</a:t>
                      </a:r>
                      <a:endParaRPr lang="en-US" sz="1400" b="0" i="0" u="none" strike="noStrike" dirty="0">
                        <a:latin typeface="Calibri" pitchFamily="34" charset="0"/>
                      </a:endParaRPr>
                    </a:p>
                  </a:txBody>
                  <a:tcPr marL="9525" marR="9525" marT="9525" marB="0" anchor="ctr"/>
                </a:tc>
                <a:tc rowSpan="5"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 err="1">
                          <a:latin typeface="Calibri" pitchFamily="34" charset="0"/>
                        </a:rPr>
                        <a:t>choropleth</a:t>
                      </a:r>
                      <a:r>
                        <a:rPr lang="en-US" sz="1400" b="0" i="0" u="none" strike="noStrike" dirty="0">
                          <a:latin typeface="Calibri" pitchFamily="34" charset="0"/>
                        </a:rPr>
                        <a:t> + </a:t>
                      </a:r>
                      <a:r>
                        <a:rPr lang="en-US" sz="1400" b="0" i="0" u="none" strike="noStrike" dirty="0" smtClean="0">
                          <a:latin typeface="Calibri" pitchFamily="34" charset="0"/>
                        </a:rPr>
                        <a:t>locations </a:t>
                      </a:r>
                      <a:r>
                        <a:rPr lang="en-US" sz="1400" b="0" i="0" u="none" strike="noStrike" dirty="0">
                          <a:latin typeface="Calibri" pitchFamily="34" charset="0"/>
                        </a:rPr>
                        <a:t>of facilities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>
                          <a:latin typeface="Calibri" pitchFamily="34" charset="0"/>
                        </a:rPr>
                        <a:t>Parks: are defined by local jurisdictions and may include state, county, city and regional parks</a:t>
                      </a:r>
                    </a:p>
                  </a:txBody>
                  <a:tcPr marL="9525" marR="9525" marT="9525" marB="0" anchor="ctr"/>
                </a:tc>
              </a:tr>
              <a:tr h="750248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>
                          <a:latin typeface="Calibri" pitchFamily="34" charset="0"/>
                        </a:rPr>
                        <a:t>Access to public schools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>
                          <a:latin typeface="Calibri" pitchFamily="34" charset="0"/>
                        </a:rPr>
                        <a:t>% of population residing within X </a:t>
                      </a:r>
                      <a:r>
                        <a:rPr lang="en-US" sz="1400" b="0" i="0" u="none" strike="noStrike" dirty="0" smtClean="0">
                          <a:latin typeface="Calibri" pitchFamily="34" charset="0"/>
                        </a:rPr>
                        <a:t>miles of </a:t>
                      </a:r>
                      <a:r>
                        <a:rPr lang="en-US" sz="1400" b="0" i="0" u="none" strike="noStrike" dirty="0">
                          <a:latin typeface="Calibri" pitchFamily="34" charset="0"/>
                        </a:rPr>
                        <a:t>public school grounds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 smtClean="0">
                          <a:latin typeface="Calibri" pitchFamily="34" charset="0"/>
                        </a:rPr>
                        <a:t>Oregon GEO</a:t>
                      </a:r>
                      <a:r>
                        <a:rPr lang="en-US" sz="1400" b="0" i="0" u="none" strike="noStrike" baseline="0" dirty="0" smtClean="0">
                          <a:latin typeface="Calibri" pitchFamily="34" charset="0"/>
                        </a:rPr>
                        <a:t> school locations</a:t>
                      </a:r>
                      <a:endParaRPr lang="en-US" sz="1400" b="0" i="0" u="none" strike="noStrike" dirty="0">
                        <a:latin typeface="Calibri" pitchFamily="34" charset="0"/>
                      </a:endParaRPr>
                    </a:p>
                  </a:txBody>
                  <a:tcPr marL="9525" marR="9525" marT="9525" marB="0" anchor="ctr"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>
                          <a:latin typeface="Calibri" pitchFamily="34" charset="0"/>
                        </a:rPr>
                        <a:t>Public schools: are enumerated by the Dept of Education</a:t>
                      </a:r>
                    </a:p>
                  </a:txBody>
                  <a:tcPr marL="9525" marR="9525" marT="9525" marB="0" anchor="ctr"/>
                </a:tc>
              </a:tr>
              <a:tr h="996664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>
                          <a:latin typeface="Calibri" pitchFamily="34" charset="0"/>
                        </a:rPr>
                        <a:t>Access to parks, </a:t>
                      </a:r>
                      <a:r>
                        <a:rPr lang="en-US" sz="1400" b="0" i="0" u="none" strike="noStrike" dirty="0" smtClean="0">
                          <a:latin typeface="Calibri" pitchFamily="34" charset="0"/>
                        </a:rPr>
                        <a:t>greenways </a:t>
                      </a:r>
                      <a:r>
                        <a:rPr lang="en-US" sz="1400" b="0" i="0" u="none" strike="noStrike" dirty="0">
                          <a:latin typeface="Calibri" pitchFamily="34" charset="0"/>
                        </a:rPr>
                        <a:t>and public schools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>
                          <a:latin typeface="Calibri" pitchFamily="34" charset="0"/>
                        </a:rPr>
                        <a:t>% of population residing within X miles </a:t>
                      </a:r>
                      <a:r>
                        <a:rPr lang="en-US" sz="1400" b="0" i="0" u="none" strike="noStrike" dirty="0" smtClean="0">
                          <a:latin typeface="Calibri" pitchFamily="34" charset="0"/>
                        </a:rPr>
                        <a:t>of </a:t>
                      </a:r>
                      <a:r>
                        <a:rPr lang="en-US" sz="1400" b="0" i="0" u="none" strike="noStrike" dirty="0">
                          <a:latin typeface="Calibri" pitchFamily="34" charset="0"/>
                        </a:rPr>
                        <a:t>a designated park, </a:t>
                      </a:r>
                      <a:r>
                        <a:rPr lang="en-US" sz="1400" b="0" i="0" u="none" strike="noStrike" dirty="0" smtClean="0">
                          <a:latin typeface="Calibri" pitchFamily="34" charset="0"/>
                        </a:rPr>
                        <a:t>trail </a:t>
                      </a:r>
                      <a:r>
                        <a:rPr lang="en-US" sz="1400" b="0" i="0" u="none" strike="noStrike" dirty="0">
                          <a:latin typeface="Calibri" pitchFamily="34" charset="0"/>
                        </a:rPr>
                        <a:t>or public school grounds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 smtClean="0">
                          <a:latin typeface="Calibri" pitchFamily="34" charset="0"/>
                        </a:rPr>
                        <a:t>Oregon Parks Dept, Local GIS office parks and open space</a:t>
                      </a:r>
                      <a:r>
                        <a:rPr lang="en-US" sz="1400" b="0" i="0" u="none" strike="noStrike" baseline="0" dirty="0" smtClean="0">
                          <a:latin typeface="Calibri" pitchFamily="34" charset="0"/>
                        </a:rPr>
                        <a:t> inventories</a:t>
                      </a:r>
                      <a:endParaRPr lang="en-US" sz="1400" b="0" i="0" u="none" strike="noStrike" dirty="0">
                        <a:latin typeface="Calibri" pitchFamily="34" charset="0"/>
                      </a:endParaRPr>
                    </a:p>
                  </a:txBody>
                  <a:tcPr marL="9525" marR="9525" marT="9525" marB="0" anchor="ctr"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 smtClean="0">
                          <a:latin typeface="Calibri" pitchFamily="34" charset="0"/>
                        </a:rPr>
                        <a:t>See above definitions.</a:t>
                      </a:r>
                      <a:endParaRPr lang="en-US" sz="1400" b="0" i="0" u="none" strike="noStrike" dirty="0">
                        <a:latin typeface="Calibri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750248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latin typeface="Calibri" pitchFamily="34" charset="0"/>
                        </a:rPr>
                        <a:t>Bikeway density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>
                          <a:latin typeface="Calibri" pitchFamily="34" charset="0"/>
                        </a:rPr>
                        <a:t>Ratio of miles of existing bikeways to square miles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>
                          <a:latin typeface="Calibri" pitchFamily="34" charset="0"/>
                        </a:rPr>
                        <a:t>Local GIS office bike </a:t>
                      </a:r>
                      <a:r>
                        <a:rPr lang="en-US" sz="1400" b="0" i="0" u="none" strike="noStrike" dirty="0" smtClean="0">
                          <a:latin typeface="Calibri" pitchFamily="34" charset="0"/>
                        </a:rPr>
                        <a:t>routes</a:t>
                      </a:r>
                      <a:endParaRPr lang="en-US" sz="1400" b="0" i="0" u="none" strike="noStrike" dirty="0">
                        <a:latin typeface="Calibri" pitchFamily="34" charset="0"/>
                      </a:endParaRPr>
                    </a:p>
                  </a:txBody>
                  <a:tcPr marL="9525" marR="9525" marT="9525" marB="0" anchor="ctr"/>
                </a:tc>
                <a:tc vMerge="1">
                  <a:txBody>
                    <a:bodyPr/>
                    <a:lstStyle/>
                    <a:p>
                      <a:pPr algn="l" fontAlgn="b"/>
                      <a:endParaRPr lang="en-US" sz="1200" b="0" i="0" u="none" strike="noStrike" dirty="0">
                        <a:latin typeface="Calibri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>
                          <a:latin typeface="Calibri" pitchFamily="34" charset="0"/>
                        </a:rPr>
                        <a:t>Bikeways: Defined by local MPO. Must be existing, marked bike </a:t>
                      </a:r>
                      <a:r>
                        <a:rPr lang="en-US" sz="1400" b="0" i="0" u="none" strike="noStrike" dirty="0" smtClean="0">
                          <a:latin typeface="Calibri" pitchFamily="34" charset="0"/>
                        </a:rPr>
                        <a:t>lanes, </a:t>
                      </a:r>
                      <a:r>
                        <a:rPr lang="en-US" sz="1400" b="0" i="0" u="none" strike="noStrike" dirty="0">
                          <a:latin typeface="Calibri" pitchFamily="34" charset="0"/>
                        </a:rPr>
                        <a:t>off-street paths, or bike </a:t>
                      </a:r>
                      <a:r>
                        <a:rPr lang="en-US" sz="1400" b="0" i="0" u="none" strike="noStrike" dirty="0" smtClean="0">
                          <a:latin typeface="Calibri" pitchFamily="34" charset="0"/>
                        </a:rPr>
                        <a:t>boulevards</a:t>
                      </a:r>
                      <a:endParaRPr lang="en-US" sz="1400" b="0" i="0" u="none" strike="noStrike" dirty="0">
                        <a:latin typeface="Calibri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996664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 smtClean="0">
                          <a:latin typeface="Calibri" pitchFamily="34" charset="0"/>
                        </a:rPr>
                        <a:t>Access to indoor</a:t>
                      </a:r>
                      <a:r>
                        <a:rPr lang="en-US" sz="1400" b="0" i="0" u="none" strike="noStrike" baseline="0" dirty="0" smtClean="0">
                          <a:latin typeface="Calibri" pitchFamily="34" charset="0"/>
                        </a:rPr>
                        <a:t> recreation facilities</a:t>
                      </a:r>
                      <a:endParaRPr lang="en-US" sz="1400" b="0" i="0" u="none" strike="noStrike" dirty="0">
                        <a:latin typeface="Calibri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 smtClean="0">
                          <a:latin typeface="Calibri" pitchFamily="34" charset="0"/>
                        </a:rPr>
                        <a:t>% of</a:t>
                      </a:r>
                      <a:r>
                        <a:rPr lang="en-US" sz="1400" b="0" i="0" u="none" strike="noStrike" baseline="0" dirty="0" smtClean="0">
                          <a:latin typeface="Calibri" pitchFamily="34" charset="0"/>
                        </a:rPr>
                        <a:t> population residing within X miles of an indoor facility</a:t>
                      </a:r>
                      <a:endParaRPr lang="en-US" sz="1400" b="0" i="0" u="none" strike="noStrike" dirty="0">
                        <a:latin typeface="Calibri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 smtClean="0">
                          <a:latin typeface="Calibri" pitchFamily="34" charset="0"/>
                        </a:rPr>
                        <a:t>Dept of Employment</a:t>
                      </a:r>
                      <a:endParaRPr lang="en-US" sz="1400" b="0" i="0" u="none" strike="noStrike" dirty="0">
                        <a:latin typeface="Calibri" pitchFamily="34" charset="0"/>
                      </a:endParaRPr>
                    </a:p>
                  </a:txBody>
                  <a:tcPr marL="9525" marR="9525" marT="9525" marB="0" anchor="ctr"/>
                </a:tc>
                <a:tc vMerge="1">
                  <a:txBody>
                    <a:bodyPr/>
                    <a:lstStyle/>
                    <a:p>
                      <a:pPr algn="l" fontAlgn="b"/>
                      <a:endParaRPr lang="en-US" sz="1200" b="0" i="0" u="none" strike="noStrike" dirty="0">
                        <a:latin typeface="Calibri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 smtClean="0">
                          <a:latin typeface="Calibri" pitchFamily="34" charset="0"/>
                        </a:rPr>
                        <a:t>Indoor facilities:</a:t>
                      </a:r>
                      <a:r>
                        <a:rPr lang="en-US" sz="1400" b="0" i="0" u="none" strike="noStrike" baseline="0" dirty="0" smtClean="0">
                          <a:latin typeface="Calibri" pitchFamily="34" charset="0"/>
                        </a:rPr>
                        <a:t> gyms, swimming pools, athletic clubs</a:t>
                      </a:r>
                      <a:endParaRPr lang="en-US" sz="1400" b="0" i="0" u="none" strike="noStrike" dirty="0">
                        <a:latin typeface="Calibri" pitchFamily="34" charset="0"/>
                      </a:endParaRPr>
                    </a:p>
                  </a:txBody>
                  <a:tcPr marL="9525" marR="9525" marT="9525" marB="0" anchor="ctr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portland-019.jpg"/>
          <p:cNvPicPr>
            <a:picLocks noGrp="1" noChangeAspect="1"/>
          </p:cNvPicPr>
          <p:nvPr>
            <p:ph idx="1"/>
          </p:nvPr>
        </p:nvPicPr>
        <p:blipFill>
          <a:blip r:embed="rId3" cstate="screen"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Project Objectives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457200" y="1447800"/>
            <a:ext cx="8229600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solidFill>
                  <a:schemeClr val="bg1"/>
                </a:solidFill>
              </a:rPr>
              <a:t>surveillance indicators</a:t>
            </a:r>
          </a:p>
          <a:p>
            <a:pPr algn="r"/>
            <a:r>
              <a:rPr lang="en-US" sz="2800" dirty="0" smtClean="0">
                <a:solidFill>
                  <a:schemeClr val="bg1"/>
                </a:solidFill>
              </a:rPr>
              <a:t>to assess the quality of Oregon’s community design</a:t>
            </a:r>
            <a:endParaRPr lang="en-US" sz="28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Demographic Overlays</a:t>
            </a:r>
            <a:endParaRPr lang="en-US" dirty="0"/>
          </a:p>
        </p:txBody>
      </p:sp>
      <p:pic>
        <p:nvPicPr>
          <p:cNvPr id="76802" name="Picture 2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609600" y="1524000"/>
            <a:ext cx="7863840" cy="52747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3355848"/>
            <a:ext cx="8077200" cy="1673352"/>
          </a:xfrm>
        </p:spPr>
        <p:txBody>
          <a:bodyPr/>
          <a:lstStyle/>
          <a:p>
            <a:r>
              <a:rPr lang="en-US" dirty="0" smtClean="0"/>
              <a:t>Questions or Comments?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4724400"/>
            <a:ext cx="8077200" cy="1981200"/>
          </a:xfrm>
        </p:spPr>
        <p:txBody>
          <a:bodyPr>
            <a:noAutofit/>
          </a:bodyPr>
          <a:lstStyle/>
          <a:p>
            <a:pPr>
              <a:spcAft>
                <a:spcPts val="600"/>
              </a:spcAft>
            </a:pPr>
            <a:r>
              <a:rPr lang="en-US" sz="2800" b="1" dirty="0" smtClean="0">
                <a:solidFill>
                  <a:schemeClr val="tx1"/>
                </a:solidFill>
              </a:rPr>
              <a:t>Contact Info:</a:t>
            </a:r>
          </a:p>
          <a:p>
            <a:pPr>
              <a:spcBef>
                <a:spcPts val="600"/>
              </a:spcBef>
            </a:pPr>
            <a:r>
              <a:rPr lang="en-US" sz="2400" dirty="0" smtClean="0">
                <a:solidFill>
                  <a:schemeClr val="tx1"/>
                </a:solidFill>
              </a:rPr>
              <a:t>Dan Rubado, Epidemiologist</a:t>
            </a:r>
          </a:p>
          <a:p>
            <a:r>
              <a:rPr lang="en-US" sz="2400" dirty="0" smtClean="0">
                <a:solidFill>
                  <a:schemeClr val="tx1"/>
                </a:solidFill>
              </a:rPr>
              <a:t>Oregon Environmental Public Health Tracking Program</a:t>
            </a:r>
          </a:p>
          <a:p>
            <a:r>
              <a:rPr lang="en-US" sz="2400" dirty="0" smtClean="0">
                <a:solidFill>
                  <a:schemeClr val="tx1"/>
                </a:solidFill>
              </a:rPr>
              <a:t>Phone: 971-673-1210</a:t>
            </a:r>
          </a:p>
          <a:p>
            <a:r>
              <a:rPr lang="en-US" sz="2400" dirty="0" smtClean="0">
                <a:solidFill>
                  <a:schemeClr val="tx1"/>
                </a:solidFill>
              </a:rPr>
              <a:t>E-mail: daniel.j.rubado@state.or.us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Indicators to Track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622791"/>
            <a:ext cx="7848600" cy="5082809"/>
          </a:xfrm>
        </p:spPr>
        <p:txBody>
          <a:bodyPr>
            <a:normAutofit fontScale="77500" lnSpcReduction="20000"/>
          </a:bodyPr>
          <a:lstStyle/>
          <a:p>
            <a:r>
              <a:rPr lang="en-US" dirty="0" smtClean="0"/>
              <a:t>Affordable housing</a:t>
            </a:r>
          </a:p>
          <a:p>
            <a:pPr lvl="1"/>
            <a:r>
              <a:rPr lang="en-US" dirty="0" smtClean="0"/>
              <a:t>Housing cost burden</a:t>
            </a:r>
          </a:p>
          <a:p>
            <a:pPr>
              <a:spcBef>
                <a:spcPts val="600"/>
              </a:spcBef>
            </a:pPr>
            <a:r>
              <a:rPr lang="en-US" dirty="0" smtClean="0"/>
              <a:t>Food environment</a:t>
            </a:r>
          </a:p>
          <a:p>
            <a:pPr lvl="1"/>
            <a:r>
              <a:rPr lang="en-US" dirty="0" smtClean="0"/>
              <a:t>Grocery, produce, WIC, convenience, fast food, restaurants</a:t>
            </a:r>
          </a:p>
          <a:p>
            <a:pPr>
              <a:spcBef>
                <a:spcPts val="600"/>
              </a:spcBef>
            </a:pPr>
            <a:r>
              <a:rPr lang="en-US" dirty="0" smtClean="0"/>
              <a:t>Recreation facilities</a:t>
            </a:r>
          </a:p>
          <a:p>
            <a:pPr lvl="1"/>
            <a:r>
              <a:rPr lang="en-US" dirty="0" smtClean="0"/>
              <a:t>Parks, schools, bikeways, indoor facilities</a:t>
            </a:r>
          </a:p>
          <a:p>
            <a:pPr>
              <a:spcBef>
                <a:spcPts val="600"/>
              </a:spcBef>
            </a:pPr>
            <a:r>
              <a:rPr lang="en-US" dirty="0" smtClean="0"/>
              <a:t>Walkability</a:t>
            </a:r>
          </a:p>
          <a:p>
            <a:pPr lvl="1"/>
            <a:r>
              <a:rPr lang="en-US" dirty="0" smtClean="0"/>
              <a:t>Street connectivity, walking destinations, density</a:t>
            </a:r>
          </a:p>
          <a:p>
            <a:pPr>
              <a:spcBef>
                <a:spcPts val="600"/>
              </a:spcBef>
            </a:pPr>
            <a:r>
              <a:rPr lang="en-US" dirty="0" smtClean="0"/>
              <a:t>Public safety</a:t>
            </a:r>
          </a:p>
          <a:p>
            <a:pPr lvl="1"/>
            <a:r>
              <a:rPr lang="en-US" dirty="0" smtClean="0"/>
              <a:t>Traffic injuries</a:t>
            </a:r>
          </a:p>
          <a:p>
            <a:pPr>
              <a:spcBef>
                <a:spcPts val="600"/>
              </a:spcBef>
            </a:pPr>
            <a:r>
              <a:rPr lang="en-US" dirty="0" smtClean="0"/>
              <a:t>Substance use environment</a:t>
            </a:r>
          </a:p>
          <a:p>
            <a:pPr lvl="1"/>
            <a:r>
              <a:rPr lang="en-US" dirty="0" smtClean="0"/>
              <a:t>Alcohol and tobacco retailers</a:t>
            </a:r>
          </a:p>
          <a:p>
            <a:pPr>
              <a:spcBef>
                <a:spcPts val="600"/>
              </a:spcBef>
            </a:pPr>
            <a:r>
              <a:rPr lang="en-US" dirty="0" smtClean="0"/>
              <a:t>Transportation</a:t>
            </a:r>
          </a:p>
          <a:p>
            <a:pPr lvl="1"/>
            <a:r>
              <a:rPr lang="en-US" dirty="0" smtClean="0"/>
              <a:t>Public transit, active transportation</a:t>
            </a:r>
          </a:p>
          <a:p>
            <a:endParaRPr lang="en-US" dirty="0"/>
          </a:p>
        </p:txBody>
      </p:sp>
      <p:pic>
        <p:nvPicPr>
          <p:cNvPr id="4" name="Picture 3" descr="1259701043447318680purzen_House_icon_svg_med.png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304800" y="1676400"/>
            <a:ext cx="533400" cy="417830"/>
          </a:xfrm>
          <a:prstGeom prst="rect">
            <a:avLst/>
          </a:prstGeom>
        </p:spPr>
      </p:pic>
      <p:pic>
        <p:nvPicPr>
          <p:cNvPr id="8" name="Picture 7" descr="29512304462237659.png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342900" y="3827584"/>
            <a:ext cx="457200" cy="457200"/>
          </a:xfrm>
          <a:prstGeom prst="rect">
            <a:avLst/>
          </a:prstGeom>
        </p:spPr>
      </p:pic>
      <p:pic>
        <p:nvPicPr>
          <p:cNvPr id="10" name="Picture 9" descr="12387015341843858603GameFreak7744_Cigarette_Symbol_svg_hi.png"/>
          <p:cNvPicPr>
            <a:picLocks noChangeAspect="1"/>
          </p:cNvPicPr>
          <p:nvPr/>
        </p:nvPicPr>
        <p:blipFill>
          <a:blip r:embed="rId5" cstate="screen"/>
          <a:stretch>
            <a:fillRect/>
          </a:stretch>
        </p:blipFill>
        <p:spPr>
          <a:xfrm>
            <a:off x="342900" y="5351584"/>
            <a:ext cx="457200" cy="398704"/>
          </a:xfrm>
          <a:prstGeom prst="rect">
            <a:avLst/>
          </a:prstGeom>
        </p:spPr>
      </p:pic>
      <p:pic>
        <p:nvPicPr>
          <p:cNvPr id="11" name="Picture 10" descr="i405_TDM_icon_bike9.gif"/>
          <p:cNvPicPr>
            <a:picLocks noChangeAspect="1"/>
          </p:cNvPicPr>
          <p:nvPr/>
        </p:nvPicPr>
        <p:blipFill>
          <a:blip r:embed="rId6" cstate="screen">
            <a:biLevel thresh="50000"/>
          </a:blip>
          <a:stretch>
            <a:fillRect/>
          </a:stretch>
        </p:blipFill>
        <p:spPr>
          <a:xfrm>
            <a:off x="342900" y="3141784"/>
            <a:ext cx="457200" cy="457200"/>
          </a:xfrm>
          <a:prstGeom prst="rect">
            <a:avLst/>
          </a:prstGeom>
        </p:spPr>
      </p:pic>
      <p:pic>
        <p:nvPicPr>
          <p:cNvPr id="12" name="Picture 11" descr="istockphoto_4708953-grocery-store-icons.jpg"/>
          <p:cNvPicPr>
            <a:picLocks noChangeAspect="1"/>
          </p:cNvPicPr>
          <p:nvPr/>
        </p:nvPicPr>
        <p:blipFill>
          <a:blip r:embed="rId7" cstate="screen"/>
          <a:srcRect l="74785" t="2782" r="3285" b="73095"/>
          <a:stretch>
            <a:fillRect/>
          </a:stretch>
        </p:blipFill>
        <p:spPr>
          <a:xfrm>
            <a:off x="360219" y="2448364"/>
            <a:ext cx="422563" cy="464820"/>
          </a:xfrm>
          <a:prstGeom prst="rect">
            <a:avLst/>
          </a:prstGeom>
        </p:spPr>
      </p:pic>
      <p:pic>
        <p:nvPicPr>
          <p:cNvPr id="13" name="Picture 12" descr="istockphoto_9009103-injury-icon.jpg"/>
          <p:cNvPicPr>
            <a:picLocks noChangeAspect="1"/>
          </p:cNvPicPr>
          <p:nvPr/>
        </p:nvPicPr>
        <p:blipFill>
          <a:blip r:embed="rId8" cstate="screen"/>
          <a:srcRect l="74211" t="51111" r="3684" b="2222"/>
          <a:stretch>
            <a:fillRect/>
          </a:stretch>
        </p:blipFill>
        <p:spPr>
          <a:xfrm>
            <a:off x="393700" y="4589584"/>
            <a:ext cx="355600" cy="533400"/>
          </a:xfrm>
          <a:prstGeom prst="rect">
            <a:avLst/>
          </a:prstGeom>
        </p:spPr>
      </p:pic>
      <p:pic>
        <p:nvPicPr>
          <p:cNvPr id="15" name="Picture 14" descr="icon_bus.jpg"/>
          <p:cNvPicPr>
            <a:picLocks noChangeAspect="1"/>
          </p:cNvPicPr>
          <p:nvPr/>
        </p:nvPicPr>
        <p:blipFill>
          <a:blip r:embed="rId9" cstate="screen"/>
          <a:srcRect/>
          <a:stretch>
            <a:fillRect/>
          </a:stretch>
        </p:blipFill>
        <p:spPr>
          <a:xfrm>
            <a:off x="381000" y="6037384"/>
            <a:ext cx="381000" cy="43961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Food Availability Measures</a:t>
            </a:r>
            <a:endParaRPr lang="en-US" dirty="0"/>
          </a:p>
        </p:txBody>
      </p:sp>
      <p:graphicFrame>
        <p:nvGraphicFramePr>
          <p:cNvPr id="4" name="Content Placeholder 5"/>
          <p:cNvGraphicFramePr>
            <a:graphicFrameLocks noGrp="1"/>
          </p:cNvGraphicFramePr>
          <p:nvPr>
            <p:ph idx="1"/>
          </p:nvPr>
        </p:nvGraphicFramePr>
        <p:xfrm>
          <a:off x="152400" y="1600197"/>
          <a:ext cx="8839200" cy="409807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05528"/>
                <a:gridCol w="1842472"/>
                <a:gridCol w="1600200"/>
                <a:gridCol w="1143000"/>
                <a:gridCol w="3048000"/>
              </a:tblGrid>
              <a:tr h="400471">
                <a:tc>
                  <a:txBody>
                    <a:bodyPr/>
                    <a:lstStyle/>
                    <a:p>
                      <a:pPr marL="55563" lvl="0" indent="0" algn="l" fontAlgn="b"/>
                      <a:r>
                        <a:rPr lang="en-US" sz="1600" b="1" i="0" u="none" strike="noStrike" dirty="0" smtClean="0">
                          <a:latin typeface="+mj-lt"/>
                        </a:rPr>
                        <a:t>Measure</a:t>
                      </a:r>
                      <a:endParaRPr lang="en-US" sz="1600" b="1" i="0" u="none" strike="noStrike" dirty="0">
                        <a:latin typeface="+mj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55563" lvl="0" indent="0" algn="l" fontAlgn="b"/>
                      <a:r>
                        <a:rPr lang="en-US" sz="1600" b="1" i="0" u="none" strike="noStrike" dirty="0" smtClean="0">
                          <a:latin typeface="+mj-lt"/>
                        </a:rPr>
                        <a:t>Description</a:t>
                      </a:r>
                      <a:endParaRPr lang="en-US" sz="1600" b="1" i="0" u="none" strike="noStrike" dirty="0">
                        <a:latin typeface="+mj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r>
                        <a:rPr lang="en-US" sz="1600" b="1" dirty="0" smtClean="0">
                          <a:latin typeface="+mj-lt"/>
                        </a:rPr>
                        <a:t>Data Sources</a:t>
                      </a:r>
                      <a:endParaRPr lang="en-US" sz="1600" b="1" dirty="0">
                        <a:latin typeface="+mj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600" b="1" dirty="0" smtClean="0">
                          <a:latin typeface="+mj-lt"/>
                        </a:rPr>
                        <a:t>Display</a:t>
                      </a:r>
                      <a:endParaRPr lang="en-US" sz="1600" b="1" dirty="0">
                        <a:latin typeface="+mj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600" b="1" dirty="0" smtClean="0">
                          <a:latin typeface="+mj-lt"/>
                        </a:rPr>
                        <a:t>Definitions</a:t>
                      </a:r>
                      <a:endParaRPr lang="en-US" sz="1600" b="1" dirty="0">
                        <a:latin typeface="+mj-lt"/>
                      </a:endParaRPr>
                    </a:p>
                  </a:txBody>
                  <a:tcPr anchor="ctr"/>
                </a:tc>
              </a:tr>
              <a:tr h="533400">
                <a:tc>
                  <a:txBody>
                    <a:bodyPr/>
                    <a:lstStyle/>
                    <a:p>
                      <a:pPr marL="55563" indent="0" algn="l" fontAlgn="b"/>
                      <a:r>
                        <a:rPr lang="en-US" sz="1600" b="0" i="0" u="none" strike="noStrike" dirty="0">
                          <a:latin typeface="Calibri" pitchFamily="34" charset="0"/>
                        </a:rPr>
                        <a:t>Produce market density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55563" indent="0" algn="l" fontAlgn="b"/>
                      <a:r>
                        <a:rPr lang="en-US" sz="1600" b="0" i="0" u="none" strike="noStrike" dirty="0">
                          <a:latin typeface="Calibri" pitchFamily="34" charset="0"/>
                        </a:rPr>
                        <a:t># of </a:t>
                      </a:r>
                      <a:r>
                        <a:rPr lang="en-US" sz="1600" b="0" i="0" u="none" strike="noStrike" dirty="0" smtClean="0">
                          <a:latin typeface="Calibri" pitchFamily="34" charset="0"/>
                        </a:rPr>
                        <a:t>farmer and </a:t>
                      </a:r>
                      <a:r>
                        <a:rPr lang="en-US" sz="1600" b="0" i="0" u="none" strike="noStrike" dirty="0">
                          <a:latin typeface="Calibri" pitchFamily="34" charset="0"/>
                        </a:rPr>
                        <a:t>produce </a:t>
                      </a:r>
                      <a:r>
                        <a:rPr lang="en-US" sz="1600" b="0" i="0" u="none" strike="noStrike" dirty="0" smtClean="0">
                          <a:latin typeface="Calibri" pitchFamily="34" charset="0"/>
                        </a:rPr>
                        <a:t>markets per sq. mile</a:t>
                      </a:r>
                      <a:endParaRPr lang="en-US" sz="1600" b="0" i="0" u="none" strike="noStrike" dirty="0">
                        <a:latin typeface="Calibri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>
                          <a:latin typeface="Calibri" pitchFamily="34" charset="0"/>
                          <a:cs typeface="Arial" pitchFamily="34" charset="0"/>
                        </a:rPr>
                        <a:t>Employment Department</a:t>
                      </a:r>
                      <a:r>
                        <a:rPr lang="en-US" sz="1600" baseline="0" dirty="0" smtClean="0">
                          <a:latin typeface="Calibri" pitchFamily="34" charset="0"/>
                          <a:cs typeface="Arial" pitchFamily="34" charset="0"/>
                        </a:rPr>
                        <a:t>, Farmers’ Market Assn, WIC</a:t>
                      </a:r>
                      <a:endParaRPr lang="en-US" sz="1600" dirty="0" smtClean="0">
                        <a:latin typeface="Calibri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 rowSpan="4">
                  <a:txBody>
                    <a:bodyPr/>
                    <a:lstStyle/>
                    <a:p>
                      <a:r>
                        <a:rPr lang="en-US" sz="1600" dirty="0" smtClean="0">
                          <a:latin typeface="Calibri" pitchFamily="34" charset="0"/>
                          <a:cs typeface="Arial" pitchFamily="34" charset="0"/>
                        </a:rPr>
                        <a:t>raster and </a:t>
                      </a:r>
                      <a:r>
                        <a:rPr lang="en-US" sz="1600" dirty="0" err="1" smtClean="0">
                          <a:latin typeface="Calibri" pitchFamily="34" charset="0"/>
                          <a:cs typeface="Arial" pitchFamily="34" charset="0"/>
                        </a:rPr>
                        <a:t>choropleth</a:t>
                      </a:r>
                      <a:r>
                        <a:rPr lang="en-US" sz="1600" dirty="0" smtClean="0">
                          <a:latin typeface="Calibri" pitchFamily="34" charset="0"/>
                          <a:cs typeface="Arial" pitchFamily="34" charset="0"/>
                        </a:rPr>
                        <a:t> density maps</a:t>
                      </a:r>
                      <a:endParaRPr lang="en-US" sz="1600" dirty="0">
                        <a:latin typeface="Calibri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latin typeface="Calibri" pitchFamily="34" charset="0"/>
                          <a:cs typeface="Arial" pitchFamily="34" charset="0"/>
                        </a:rPr>
                        <a:t>fruit and vegetable markets,</a:t>
                      </a:r>
                      <a:r>
                        <a:rPr lang="en-US" sz="1600" baseline="0" dirty="0" smtClean="0">
                          <a:latin typeface="Calibri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1600" dirty="0" smtClean="0">
                          <a:latin typeface="Calibri" pitchFamily="34" charset="0"/>
                          <a:cs typeface="Arial" pitchFamily="34" charset="0"/>
                        </a:rPr>
                        <a:t>Oregon Farmers' Market Association listed markets</a:t>
                      </a:r>
                      <a:endParaRPr lang="en-US" sz="1600" dirty="0">
                        <a:latin typeface="Calibri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</a:tr>
              <a:tr h="426720">
                <a:tc>
                  <a:txBody>
                    <a:bodyPr/>
                    <a:lstStyle/>
                    <a:p>
                      <a:pPr marL="55563" indent="0" algn="l" fontAlgn="b"/>
                      <a:r>
                        <a:rPr lang="en-US" sz="1600" b="0" i="0" u="none" strike="noStrike" dirty="0" smtClean="0">
                          <a:latin typeface="Calibri" pitchFamily="34" charset="0"/>
                        </a:rPr>
                        <a:t>Grocery </a:t>
                      </a:r>
                      <a:r>
                        <a:rPr lang="en-US" sz="1600" b="0" i="0" u="none" strike="noStrike" dirty="0">
                          <a:latin typeface="Calibri" pitchFamily="34" charset="0"/>
                        </a:rPr>
                        <a:t>store density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55563" indent="0" algn="l" fontAlgn="b"/>
                      <a:r>
                        <a:rPr lang="en-US" sz="1600" b="0" i="0" u="none" strike="noStrike" dirty="0">
                          <a:latin typeface="Calibri" pitchFamily="34" charset="0"/>
                        </a:rPr>
                        <a:t># of large grocery stores per </a:t>
                      </a:r>
                      <a:r>
                        <a:rPr lang="en-US" sz="1600" b="0" i="0" u="none" strike="noStrike" dirty="0" smtClean="0">
                          <a:latin typeface="Calibri" pitchFamily="34" charset="0"/>
                        </a:rPr>
                        <a:t>sq. mile</a:t>
                      </a:r>
                      <a:endParaRPr lang="en-US" sz="1600" b="0" i="0" u="none" strike="noStrike" dirty="0">
                        <a:latin typeface="Calibri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>
                          <a:latin typeface="Calibri" pitchFamily="34" charset="0"/>
                          <a:cs typeface="Arial" pitchFamily="34" charset="0"/>
                        </a:rPr>
                        <a:t>Employment Department</a:t>
                      </a:r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latin typeface="Calibri" pitchFamily="34" charset="0"/>
                          <a:cs typeface="Arial" pitchFamily="34" charset="0"/>
                        </a:rPr>
                        <a:t>super market or grocery store with &gt;9 employees, warehouse club</a:t>
                      </a:r>
                      <a:endParaRPr lang="en-US" sz="1600" dirty="0">
                        <a:latin typeface="Calibri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</a:tr>
              <a:tr h="426720">
                <a:tc>
                  <a:txBody>
                    <a:bodyPr/>
                    <a:lstStyle/>
                    <a:p>
                      <a:pPr marL="55563" indent="0" algn="l" fontAlgn="b"/>
                      <a:r>
                        <a:rPr lang="en-US" sz="1600" b="0" i="0" u="none" strike="noStrike" dirty="0" smtClean="0">
                          <a:latin typeface="Calibri" pitchFamily="34" charset="0"/>
                        </a:rPr>
                        <a:t>Small grocery</a:t>
                      </a:r>
                      <a:r>
                        <a:rPr lang="en-US" sz="1600" b="0" i="0" u="none" strike="noStrike" baseline="0" dirty="0" smtClean="0">
                          <a:latin typeface="Calibri" pitchFamily="34" charset="0"/>
                        </a:rPr>
                        <a:t> store density</a:t>
                      </a:r>
                      <a:endParaRPr lang="en-US" sz="1600" b="0" i="0" u="none" strike="noStrike" dirty="0">
                        <a:latin typeface="Calibri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55563" indent="0" algn="l" fontAlgn="b"/>
                      <a:r>
                        <a:rPr lang="en-US" sz="1600" b="0" i="0" u="none" strike="noStrike" dirty="0" smtClean="0">
                          <a:latin typeface="Calibri" pitchFamily="34" charset="0"/>
                        </a:rPr>
                        <a:t># of small and specialty</a:t>
                      </a:r>
                      <a:r>
                        <a:rPr lang="en-US" sz="1600" b="0" i="0" u="none" strike="noStrike" baseline="0" dirty="0" smtClean="0">
                          <a:latin typeface="Calibri" pitchFamily="34" charset="0"/>
                        </a:rPr>
                        <a:t> groceries per sq. mile</a:t>
                      </a:r>
                      <a:endParaRPr lang="en-US" sz="1600" b="0" i="0" u="none" strike="noStrike" dirty="0">
                        <a:latin typeface="Calibri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>
                          <a:latin typeface="Calibri" pitchFamily="34" charset="0"/>
                          <a:cs typeface="Arial" pitchFamily="34" charset="0"/>
                        </a:rPr>
                        <a:t>Employment Department</a:t>
                      </a:r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latin typeface="Calibri" pitchFamily="34" charset="0"/>
                          <a:cs typeface="Arial" pitchFamily="34" charset="0"/>
                        </a:rPr>
                        <a:t>grocery store with 5-9 employees or specialty food store</a:t>
                      </a:r>
                      <a:endParaRPr lang="en-US" sz="1600" dirty="0">
                        <a:latin typeface="Calibri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</a:tr>
              <a:tr h="426720">
                <a:tc>
                  <a:txBody>
                    <a:bodyPr/>
                    <a:lstStyle/>
                    <a:p>
                      <a:pPr marL="55563" indent="0" algn="l" fontAlgn="b"/>
                      <a:r>
                        <a:rPr lang="en-US" sz="1600" b="0" i="0" u="none" strike="noStrike" dirty="0" smtClean="0">
                          <a:latin typeface="Calibri" pitchFamily="34" charset="0"/>
                        </a:rPr>
                        <a:t>Healthy food </a:t>
                      </a:r>
                      <a:r>
                        <a:rPr lang="en-US" sz="1600" b="0" i="0" u="none" strike="noStrike" baseline="0" dirty="0" smtClean="0">
                          <a:latin typeface="Calibri" pitchFamily="34" charset="0"/>
                        </a:rPr>
                        <a:t>density</a:t>
                      </a:r>
                      <a:endParaRPr lang="en-US" sz="1600" b="0" i="0" u="none" strike="noStrike" dirty="0">
                        <a:latin typeface="Calibri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55563" indent="0" algn="l" fontAlgn="b"/>
                      <a:r>
                        <a:rPr lang="en-US" sz="1600" b="0" i="0" u="none" strike="noStrike" dirty="0" smtClean="0">
                          <a:latin typeface="Calibri" pitchFamily="34" charset="0"/>
                        </a:rPr>
                        <a:t># of produce,</a:t>
                      </a:r>
                      <a:r>
                        <a:rPr lang="en-US" sz="1600" b="0" i="0" u="none" strike="noStrike" baseline="0" dirty="0" smtClean="0">
                          <a:latin typeface="Calibri" pitchFamily="34" charset="0"/>
                        </a:rPr>
                        <a:t> large and small groceries per sq. mile</a:t>
                      </a:r>
                      <a:endParaRPr lang="en-US" sz="1600" b="0" i="0" u="none" strike="noStrike" dirty="0">
                        <a:latin typeface="Calibri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>
                          <a:latin typeface="Calibri" pitchFamily="34" charset="0"/>
                          <a:cs typeface="Arial" pitchFamily="34" charset="0"/>
                        </a:rPr>
                        <a:t>Employment Department</a:t>
                      </a:r>
                      <a:r>
                        <a:rPr lang="en-US" sz="1600" baseline="0" dirty="0" smtClean="0">
                          <a:latin typeface="Calibri" pitchFamily="34" charset="0"/>
                          <a:cs typeface="Arial" pitchFamily="34" charset="0"/>
                        </a:rPr>
                        <a:t>, Farmers’ Market Assn, WIC</a:t>
                      </a:r>
                      <a:endParaRPr lang="en-US" sz="1600" dirty="0" smtClean="0">
                        <a:latin typeface="Calibri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latin typeface="Calibri" pitchFamily="34" charset="0"/>
                          <a:cs typeface="Arial" pitchFamily="34" charset="0"/>
                        </a:rPr>
                        <a:t>combination</a:t>
                      </a:r>
                      <a:r>
                        <a:rPr lang="en-US" sz="1600" baseline="0" dirty="0" smtClean="0">
                          <a:latin typeface="Calibri" pitchFamily="34" charset="0"/>
                          <a:cs typeface="Arial" pitchFamily="34" charset="0"/>
                        </a:rPr>
                        <a:t> of produce, grocery and small grocery measures</a:t>
                      </a:r>
                      <a:endParaRPr lang="en-US" sz="1600" dirty="0">
                        <a:latin typeface="Calibri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Food Availability Measures</a:t>
            </a:r>
            <a:endParaRPr lang="en-US" dirty="0"/>
          </a:p>
        </p:txBody>
      </p:sp>
      <p:graphicFrame>
        <p:nvGraphicFramePr>
          <p:cNvPr id="4" name="Content Placeholder 5"/>
          <p:cNvGraphicFramePr>
            <a:graphicFrameLocks noGrp="1"/>
          </p:cNvGraphicFramePr>
          <p:nvPr>
            <p:ph idx="1"/>
          </p:nvPr>
        </p:nvGraphicFramePr>
        <p:xfrm>
          <a:off x="152400" y="1600197"/>
          <a:ext cx="8839200" cy="515982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05528"/>
                <a:gridCol w="1842472"/>
                <a:gridCol w="1600200"/>
                <a:gridCol w="1143000"/>
                <a:gridCol w="3048000"/>
              </a:tblGrid>
              <a:tr h="400471">
                <a:tc>
                  <a:txBody>
                    <a:bodyPr/>
                    <a:lstStyle/>
                    <a:p>
                      <a:pPr marL="55563" lvl="0" indent="0" algn="l" fontAlgn="b"/>
                      <a:r>
                        <a:rPr lang="en-US" sz="1600" b="1" i="0" u="none" strike="noStrike" dirty="0" smtClean="0">
                          <a:latin typeface="+mj-lt"/>
                        </a:rPr>
                        <a:t>Measure</a:t>
                      </a:r>
                      <a:endParaRPr lang="en-US" sz="1600" b="1" i="0" u="none" strike="noStrike" dirty="0">
                        <a:latin typeface="+mj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55563" lvl="0" indent="0" algn="l" fontAlgn="b"/>
                      <a:r>
                        <a:rPr lang="en-US" sz="1600" b="1" i="0" u="none" strike="noStrike" dirty="0" smtClean="0">
                          <a:latin typeface="+mj-lt"/>
                        </a:rPr>
                        <a:t>Description</a:t>
                      </a:r>
                      <a:endParaRPr lang="en-US" sz="1600" b="1" i="0" u="none" strike="noStrike" dirty="0">
                        <a:latin typeface="+mj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r>
                        <a:rPr lang="en-US" sz="1600" b="1" dirty="0" smtClean="0">
                          <a:latin typeface="+mj-lt"/>
                        </a:rPr>
                        <a:t>Data Sources</a:t>
                      </a:r>
                      <a:endParaRPr lang="en-US" sz="1600" b="1" dirty="0">
                        <a:latin typeface="+mj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600" b="1" dirty="0" smtClean="0">
                          <a:latin typeface="+mj-lt"/>
                        </a:rPr>
                        <a:t>Display</a:t>
                      </a:r>
                      <a:endParaRPr lang="en-US" sz="1600" b="1" dirty="0">
                        <a:latin typeface="+mj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600" b="1" dirty="0" smtClean="0">
                          <a:latin typeface="+mj-lt"/>
                        </a:rPr>
                        <a:t>Definitions</a:t>
                      </a:r>
                      <a:endParaRPr lang="en-US" sz="1600" b="1" dirty="0">
                        <a:latin typeface="+mj-lt"/>
                      </a:endParaRPr>
                    </a:p>
                  </a:txBody>
                  <a:tcPr anchor="ctr"/>
                </a:tc>
              </a:tr>
              <a:tr h="426720">
                <a:tc>
                  <a:txBody>
                    <a:bodyPr/>
                    <a:lstStyle/>
                    <a:p>
                      <a:pPr marL="55563" indent="0" algn="l" fontAlgn="b"/>
                      <a:r>
                        <a:rPr lang="en-US" sz="1600" b="0" i="0" u="none" strike="noStrike" dirty="0">
                          <a:latin typeface="Calibri" pitchFamily="34" charset="0"/>
                        </a:rPr>
                        <a:t>Convenience store density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55563" indent="0" algn="l" fontAlgn="b"/>
                      <a:r>
                        <a:rPr lang="en-US" sz="1600" b="0" i="0" u="none" strike="noStrike" dirty="0">
                          <a:latin typeface="Calibri" pitchFamily="34" charset="0"/>
                        </a:rPr>
                        <a:t># of convenience stores per </a:t>
                      </a:r>
                      <a:r>
                        <a:rPr lang="en-US" sz="1600" b="0" i="0" u="none" strike="noStrike" dirty="0" smtClean="0">
                          <a:latin typeface="Calibri" pitchFamily="34" charset="0"/>
                        </a:rPr>
                        <a:t>sq. mile</a:t>
                      </a:r>
                      <a:endParaRPr lang="en-US" sz="1600" b="0" i="0" u="none" strike="noStrike" dirty="0">
                        <a:latin typeface="Calibri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>
                          <a:latin typeface="Calibri" pitchFamily="34" charset="0"/>
                          <a:cs typeface="Arial" pitchFamily="34" charset="0"/>
                        </a:rPr>
                        <a:t>Employment Department</a:t>
                      </a:r>
                    </a:p>
                  </a:txBody>
                  <a:tcPr anchor="ctr"/>
                </a:tc>
                <a:tc rowSpan="5">
                  <a:txBody>
                    <a:bodyPr/>
                    <a:lstStyle/>
                    <a:p>
                      <a:r>
                        <a:rPr lang="en-US" sz="1600" dirty="0" smtClean="0">
                          <a:latin typeface="Calibri" pitchFamily="34" charset="0"/>
                          <a:cs typeface="Arial" pitchFamily="34" charset="0"/>
                        </a:rPr>
                        <a:t>raster and </a:t>
                      </a:r>
                      <a:r>
                        <a:rPr lang="en-US" sz="1600" dirty="0" err="1" smtClean="0">
                          <a:latin typeface="Calibri" pitchFamily="34" charset="0"/>
                          <a:cs typeface="Arial" pitchFamily="34" charset="0"/>
                        </a:rPr>
                        <a:t>choropleth</a:t>
                      </a:r>
                      <a:r>
                        <a:rPr lang="en-US" sz="1600" dirty="0" smtClean="0">
                          <a:latin typeface="Calibri" pitchFamily="34" charset="0"/>
                          <a:cs typeface="Arial" pitchFamily="34" charset="0"/>
                        </a:rPr>
                        <a:t> density maps</a:t>
                      </a:r>
                      <a:endParaRPr lang="en-US" sz="1600" dirty="0">
                        <a:latin typeface="Calibri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latin typeface="Calibri" pitchFamily="34" charset="0"/>
                          <a:cs typeface="Arial" pitchFamily="34" charset="0"/>
                        </a:rPr>
                        <a:t>convenience stores,</a:t>
                      </a:r>
                      <a:r>
                        <a:rPr lang="en-US" sz="1600" baseline="0" dirty="0" smtClean="0">
                          <a:latin typeface="Calibri" pitchFamily="34" charset="0"/>
                          <a:cs typeface="Arial" pitchFamily="34" charset="0"/>
                        </a:rPr>
                        <a:t> gas station stores</a:t>
                      </a:r>
                      <a:r>
                        <a:rPr lang="en-US" sz="1600" dirty="0" smtClean="0">
                          <a:latin typeface="Calibri" pitchFamily="34" charset="0"/>
                          <a:cs typeface="Arial" pitchFamily="34" charset="0"/>
                        </a:rPr>
                        <a:t>, grocery stores with &lt;=4 employees</a:t>
                      </a:r>
                      <a:endParaRPr lang="en-US" sz="1600" dirty="0">
                        <a:latin typeface="Calibri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</a:tr>
              <a:tr h="563880">
                <a:tc>
                  <a:txBody>
                    <a:bodyPr/>
                    <a:lstStyle/>
                    <a:p>
                      <a:pPr marL="55563" indent="0" algn="l" fontAlgn="b"/>
                      <a:r>
                        <a:rPr lang="en-US" sz="1600" b="0" i="0" u="none" strike="noStrike" dirty="0">
                          <a:latin typeface="Calibri" pitchFamily="34" charset="0"/>
                        </a:rPr>
                        <a:t>Fast food restaurant density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55563" indent="0" algn="l" fontAlgn="b"/>
                      <a:r>
                        <a:rPr lang="en-US" sz="1600" b="0" i="0" u="none" strike="noStrike" dirty="0">
                          <a:latin typeface="Calibri" pitchFamily="34" charset="0"/>
                        </a:rPr>
                        <a:t># of fast food restaurants per </a:t>
                      </a:r>
                      <a:r>
                        <a:rPr lang="en-US" sz="1600" b="0" i="0" u="none" strike="noStrike" dirty="0" smtClean="0">
                          <a:latin typeface="Calibri" pitchFamily="34" charset="0"/>
                        </a:rPr>
                        <a:t>square</a:t>
                      </a:r>
                      <a:r>
                        <a:rPr lang="en-US" sz="1600" b="0" i="0" u="none" strike="noStrike" baseline="0" dirty="0" smtClean="0">
                          <a:latin typeface="Calibri" pitchFamily="34" charset="0"/>
                        </a:rPr>
                        <a:t> mile</a:t>
                      </a:r>
                      <a:endParaRPr lang="en-US" sz="1600" b="0" i="0" u="none" strike="noStrike" dirty="0">
                        <a:latin typeface="Calibri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latin typeface="Calibri" pitchFamily="34" charset="0"/>
                          <a:cs typeface="Arial" pitchFamily="34" charset="0"/>
                        </a:rPr>
                        <a:t>Employment Department</a:t>
                      </a:r>
                      <a:endParaRPr lang="en-US" sz="1600" dirty="0">
                        <a:latin typeface="Calibri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>
                          <a:latin typeface="Calibri" pitchFamily="34" charset="0"/>
                          <a:cs typeface="Arial" pitchFamily="34" charset="0"/>
                        </a:rPr>
                        <a:t>large chain</a:t>
                      </a:r>
                      <a:r>
                        <a:rPr lang="en-US" sz="1600" baseline="0" dirty="0" smtClean="0">
                          <a:latin typeface="Calibri" pitchFamily="34" charset="0"/>
                          <a:cs typeface="Arial" pitchFamily="34" charset="0"/>
                        </a:rPr>
                        <a:t> restaurants selling inexpensive, calorie dense, high fat, high sugar, high salt, or processed foods</a:t>
                      </a:r>
                      <a:endParaRPr lang="en-US" sz="1600" dirty="0">
                        <a:latin typeface="Calibri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</a:tr>
              <a:tr h="655986">
                <a:tc>
                  <a:txBody>
                    <a:bodyPr/>
                    <a:lstStyle/>
                    <a:p>
                      <a:pPr marL="55563" indent="0" algn="l" fontAlgn="b"/>
                      <a:r>
                        <a:rPr lang="en-US" sz="1600" b="0" i="0" u="none" strike="noStrike" dirty="0" smtClean="0">
                          <a:latin typeface="Calibri" pitchFamily="34" charset="0"/>
                        </a:rPr>
                        <a:t>Unhealthy food retailer density</a:t>
                      </a:r>
                      <a:endParaRPr lang="en-US" sz="1600" b="0" i="0" u="none" strike="noStrike" dirty="0">
                        <a:latin typeface="Calibri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55563" indent="0" algn="l" fontAlgn="b"/>
                      <a:r>
                        <a:rPr lang="en-US" sz="1600" b="0" i="0" u="none" strike="noStrike" dirty="0" smtClean="0">
                          <a:latin typeface="Calibri" pitchFamily="34" charset="0"/>
                        </a:rPr>
                        <a:t>#</a:t>
                      </a:r>
                      <a:r>
                        <a:rPr lang="en-US" sz="1600" b="0" i="0" u="none" strike="noStrike" baseline="0" dirty="0" smtClean="0">
                          <a:latin typeface="Calibri" pitchFamily="34" charset="0"/>
                        </a:rPr>
                        <a:t> of convenience stores and fast food restaurants per sq. mile</a:t>
                      </a:r>
                      <a:endParaRPr lang="en-US" sz="1600" b="0" i="0" u="none" strike="noStrike" dirty="0">
                        <a:latin typeface="Calibri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>
                          <a:latin typeface="Calibri" pitchFamily="34" charset="0"/>
                          <a:cs typeface="Arial" pitchFamily="34" charset="0"/>
                        </a:rPr>
                        <a:t>Employment Department</a:t>
                      </a:r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>
                          <a:latin typeface="Calibri" pitchFamily="34" charset="0"/>
                          <a:cs typeface="Arial" pitchFamily="34" charset="0"/>
                        </a:rPr>
                        <a:t>combination</a:t>
                      </a:r>
                      <a:r>
                        <a:rPr lang="en-US" sz="1600" baseline="0" dirty="0" smtClean="0">
                          <a:latin typeface="Calibri" pitchFamily="34" charset="0"/>
                          <a:cs typeface="Arial" pitchFamily="34" charset="0"/>
                        </a:rPr>
                        <a:t> of convenience store and fast food restaurant measures</a:t>
                      </a:r>
                      <a:endParaRPr lang="en-US" sz="1600" dirty="0">
                        <a:latin typeface="Calibri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</a:tr>
              <a:tr h="655986">
                <a:tc>
                  <a:txBody>
                    <a:bodyPr/>
                    <a:lstStyle/>
                    <a:p>
                      <a:pPr marL="55563" indent="0" algn="l" fontAlgn="b"/>
                      <a:r>
                        <a:rPr lang="en-US" sz="1600" b="0" i="0" u="none" strike="noStrike" dirty="0" smtClean="0">
                          <a:latin typeface="Calibri" pitchFamily="34" charset="0"/>
                        </a:rPr>
                        <a:t>Restaurant density</a:t>
                      </a:r>
                      <a:endParaRPr lang="en-US" sz="1600" b="0" i="0" u="none" strike="noStrike" dirty="0">
                        <a:latin typeface="Calibri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55563" indent="0" algn="l" fontAlgn="b"/>
                      <a:r>
                        <a:rPr lang="en-US" sz="1600" b="0" i="0" u="none" strike="noStrike" dirty="0" smtClean="0">
                          <a:latin typeface="Calibri" pitchFamily="34" charset="0"/>
                        </a:rPr>
                        <a:t>#</a:t>
                      </a:r>
                      <a:r>
                        <a:rPr lang="en-US" sz="1600" b="0" i="0" u="none" strike="noStrike" baseline="0" dirty="0" smtClean="0">
                          <a:latin typeface="Calibri" pitchFamily="34" charset="0"/>
                        </a:rPr>
                        <a:t> of total restaurants per sq. mile</a:t>
                      </a:r>
                      <a:endParaRPr lang="en-US" sz="1600" b="0" i="0" u="none" strike="noStrike" dirty="0">
                        <a:latin typeface="Calibri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latin typeface="Calibri" pitchFamily="34" charset="0"/>
                          <a:cs typeface="Arial" pitchFamily="34" charset="0"/>
                        </a:rPr>
                        <a:t>Employment Department</a:t>
                      </a:r>
                      <a:endParaRPr lang="en-US" sz="1600" dirty="0">
                        <a:latin typeface="Calibri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>
                          <a:latin typeface="Calibri" pitchFamily="34" charset="0"/>
                          <a:cs typeface="Arial" pitchFamily="34" charset="0"/>
                        </a:rPr>
                        <a:t>all restaurants and</a:t>
                      </a:r>
                      <a:r>
                        <a:rPr lang="en-US" sz="1600" baseline="0" dirty="0" smtClean="0">
                          <a:latin typeface="Calibri" pitchFamily="34" charset="0"/>
                          <a:cs typeface="Arial" pitchFamily="34" charset="0"/>
                        </a:rPr>
                        <a:t> prepared food vendors</a:t>
                      </a:r>
                      <a:endParaRPr lang="en-US" sz="1600" dirty="0">
                        <a:latin typeface="Calibri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</a:tr>
              <a:tr h="502254">
                <a:tc>
                  <a:txBody>
                    <a:bodyPr/>
                    <a:lstStyle/>
                    <a:p>
                      <a:pPr marL="55563" indent="0" algn="l" fontAlgn="b"/>
                      <a:r>
                        <a:rPr lang="en-US" sz="1600" b="0" i="0" u="none" strike="noStrike" dirty="0">
                          <a:latin typeface="Calibri" pitchFamily="34" charset="0"/>
                        </a:rPr>
                        <a:t>Retail food environment index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55563" indent="0" algn="l" fontAlgn="b"/>
                      <a:r>
                        <a:rPr lang="en-US" sz="1600" b="0" i="0" u="none" strike="noStrike" dirty="0">
                          <a:latin typeface="Calibri" pitchFamily="34" charset="0"/>
                        </a:rPr>
                        <a:t>Ratio of # of </a:t>
                      </a:r>
                      <a:r>
                        <a:rPr lang="en-US" sz="1600" b="0" i="0" u="none" strike="noStrike" dirty="0" smtClean="0">
                          <a:latin typeface="Calibri" pitchFamily="34" charset="0"/>
                        </a:rPr>
                        <a:t>groceries and produce markets to fast </a:t>
                      </a:r>
                      <a:r>
                        <a:rPr lang="en-US" sz="1600" b="0" i="0" u="none" strike="noStrike" dirty="0">
                          <a:latin typeface="Calibri" pitchFamily="34" charset="0"/>
                        </a:rPr>
                        <a:t>food and convenience </a:t>
                      </a:r>
                      <a:r>
                        <a:rPr lang="en-US" sz="1600" b="0" i="0" u="none" strike="noStrike" dirty="0" smtClean="0">
                          <a:latin typeface="Calibri" pitchFamily="34" charset="0"/>
                        </a:rPr>
                        <a:t>stores</a:t>
                      </a:r>
                      <a:endParaRPr lang="en-US" sz="1600" b="0" i="0" u="none" strike="noStrike" dirty="0">
                        <a:latin typeface="Calibri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>
                          <a:latin typeface="Calibri" pitchFamily="34" charset="0"/>
                          <a:cs typeface="Arial" pitchFamily="34" charset="0"/>
                        </a:rPr>
                        <a:t>Employment Department,</a:t>
                      </a:r>
                    </a:p>
                    <a:p>
                      <a:r>
                        <a:rPr lang="en-US" sz="1600" dirty="0" smtClean="0">
                          <a:latin typeface="Calibri" pitchFamily="34" charset="0"/>
                          <a:cs typeface="Arial" pitchFamily="34" charset="0"/>
                        </a:rPr>
                        <a:t>Farmers’ Market Association, WIC</a:t>
                      </a:r>
                      <a:endParaRPr lang="en-US" sz="1600" dirty="0">
                        <a:latin typeface="Calibri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latin typeface="Calibri" pitchFamily="34" charset="0"/>
                          <a:cs typeface="Arial" pitchFamily="34" charset="0"/>
                        </a:rPr>
                        <a:t>combination of healthy and unhealthy food retailers</a:t>
                      </a:r>
                      <a:endParaRPr lang="en-US" sz="1600" dirty="0">
                        <a:latin typeface="Calibri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5" name="Group 104"/>
          <p:cNvGrpSpPr/>
          <p:nvPr/>
        </p:nvGrpSpPr>
        <p:grpSpPr>
          <a:xfrm>
            <a:off x="520031" y="1600200"/>
            <a:ext cx="8090569" cy="5181600"/>
            <a:chOff x="520031" y="1600200"/>
            <a:chExt cx="8090569" cy="5181600"/>
          </a:xfrm>
        </p:grpSpPr>
        <p:sp>
          <p:nvSpPr>
            <p:cNvPr id="44" name="Rectangle 4"/>
            <p:cNvSpPr/>
            <p:nvPr/>
          </p:nvSpPr>
          <p:spPr>
            <a:xfrm>
              <a:off x="520031" y="1600200"/>
              <a:ext cx="8090569" cy="5181600"/>
            </a:xfrm>
            <a:prstGeom prst="rect">
              <a:avLst/>
            </a:prstGeom>
            <a:solidFill>
              <a:schemeClr val="accent4">
                <a:lumMod val="60000"/>
                <a:lumOff val="40000"/>
              </a:schemeClr>
            </a:solidFill>
            <a:ln w="38100">
              <a:solidFill>
                <a:schemeClr val="bg2">
                  <a:lumMod val="75000"/>
                  <a:alpha val="9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bg1"/>
                </a:solidFill>
              </a:endParaRPr>
            </a:p>
          </p:txBody>
        </p:sp>
        <p:sp>
          <p:nvSpPr>
            <p:cNvPr id="40" name="Freeform 39"/>
            <p:cNvSpPr/>
            <p:nvPr/>
          </p:nvSpPr>
          <p:spPr>
            <a:xfrm>
              <a:off x="1065463" y="2236537"/>
              <a:ext cx="6729320" cy="4207283"/>
            </a:xfrm>
            <a:custGeom>
              <a:avLst/>
              <a:gdLst>
                <a:gd name="connsiteX0" fmla="*/ 400538 w 5640753"/>
                <a:gd name="connsiteY0" fmla="*/ 76200 h 3526693"/>
                <a:gd name="connsiteX1" fmla="*/ 3659553 w 5640753"/>
                <a:gd name="connsiteY1" fmla="*/ 416170 h 3526693"/>
                <a:gd name="connsiteX2" fmla="*/ 4726353 w 5640753"/>
                <a:gd name="connsiteY2" fmla="*/ 697523 h 3526693"/>
                <a:gd name="connsiteX3" fmla="*/ 4339491 w 5640753"/>
                <a:gd name="connsiteY3" fmla="*/ 1600200 h 3526693"/>
                <a:gd name="connsiteX4" fmla="*/ 5640753 w 5640753"/>
                <a:gd name="connsiteY4" fmla="*/ 2596662 h 3526693"/>
                <a:gd name="connsiteX5" fmla="*/ 4339491 w 5640753"/>
                <a:gd name="connsiteY5" fmla="*/ 3323493 h 3526693"/>
                <a:gd name="connsiteX6" fmla="*/ 810845 w 5640753"/>
                <a:gd name="connsiteY6" fmla="*/ 1377462 h 3526693"/>
                <a:gd name="connsiteX7" fmla="*/ 1256322 w 5640753"/>
                <a:gd name="connsiteY7" fmla="*/ 873370 h 3526693"/>
                <a:gd name="connsiteX8" fmla="*/ 400538 w 5640753"/>
                <a:gd name="connsiteY8" fmla="*/ 76200 h 35266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640753" h="3526693">
                  <a:moveTo>
                    <a:pt x="400538" y="76200"/>
                  </a:moveTo>
                  <a:cubicBezTo>
                    <a:pt x="801076" y="0"/>
                    <a:pt x="2938584" y="312616"/>
                    <a:pt x="3659553" y="416170"/>
                  </a:cubicBezTo>
                  <a:cubicBezTo>
                    <a:pt x="4380522" y="519724"/>
                    <a:pt x="4613030" y="500185"/>
                    <a:pt x="4726353" y="697523"/>
                  </a:cubicBezTo>
                  <a:cubicBezTo>
                    <a:pt x="4839676" y="894861"/>
                    <a:pt x="4187091" y="1283677"/>
                    <a:pt x="4339491" y="1600200"/>
                  </a:cubicBezTo>
                  <a:cubicBezTo>
                    <a:pt x="4491891" y="1916723"/>
                    <a:pt x="5640753" y="2309447"/>
                    <a:pt x="5640753" y="2596662"/>
                  </a:cubicBezTo>
                  <a:cubicBezTo>
                    <a:pt x="5640753" y="2883877"/>
                    <a:pt x="5144476" y="3526693"/>
                    <a:pt x="4339491" y="3323493"/>
                  </a:cubicBezTo>
                  <a:cubicBezTo>
                    <a:pt x="3534506" y="3120293"/>
                    <a:pt x="1324706" y="1785816"/>
                    <a:pt x="810845" y="1377462"/>
                  </a:cubicBezTo>
                  <a:cubicBezTo>
                    <a:pt x="296984" y="969108"/>
                    <a:pt x="1328614" y="1090247"/>
                    <a:pt x="1256322" y="873370"/>
                  </a:cubicBezTo>
                  <a:cubicBezTo>
                    <a:pt x="1184030" y="656493"/>
                    <a:pt x="0" y="152400"/>
                    <a:pt x="400538" y="76200"/>
                  </a:cubicBezTo>
                  <a:close/>
                </a:path>
              </a:pathLst>
            </a:custGeom>
            <a:solidFill>
              <a:schemeClr val="accent5">
                <a:lumMod val="60000"/>
                <a:lumOff val="40000"/>
              </a:schemeClr>
            </a:solidFill>
            <a:ln w="38100">
              <a:solidFill>
                <a:schemeClr val="tx1">
                  <a:lumMod val="95000"/>
                  <a:lumOff val="5000"/>
                  <a:alpha val="90000"/>
                </a:schemeClr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cxnSp>
        <p:nvCxnSpPr>
          <p:cNvPr id="45" name="Straight Arrow Connector 44"/>
          <p:cNvCxnSpPr/>
          <p:nvPr/>
        </p:nvCxnSpPr>
        <p:spPr>
          <a:xfrm rot="5400000" flipH="1" flipV="1">
            <a:off x="7988579" y="5993453"/>
            <a:ext cx="635390" cy="947"/>
          </a:xfrm>
          <a:prstGeom prst="straightConnector1">
            <a:avLst/>
          </a:prstGeom>
          <a:ln w="762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TextBox 45"/>
          <p:cNvSpPr txBox="1"/>
          <p:nvPr/>
        </p:nvSpPr>
        <p:spPr>
          <a:xfrm>
            <a:off x="8110621" y="6307242"/>
            <a:ext cx="545432" cy="550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latin typeface="+mj-lt"/>
              </a:rPr>
              <a:t>N</a:t>
            </a:r>
            <a:endParaRPr lang="en-US" sz="2400" b="1" dirty="0">
              <a:latin typeface="+mj-lt"/>
            </a:endParaRPr>
          </a:p>
        </p:txBody>
      </p:sp>
      <p:grpSp>
        <p:nvGrpSpPr>
          <p:cNvPr id="58" name="Group 57"/>
          <p:cNvGrpSpPr/>
          <p:nvPr/>
        </p:nvGrpSpPr>
        <p:grpSpPr>
          <a:xfrm>
            <a:off x="902367" y="6324600"/>
            <a:ext cx="3669633" cy="415335"/>
            <a:chOff x="1828799" y="6295190"/>
            <a:chExt cx="3669633" cy="415335"/>
          </a:xfrm>
        </p:grpSpPr>
        <p:cxnSp>
          <p:nvCxnSpPr>
            <p:cNvPr id="47" name="Straight Connector 46"/>
            <p:cNvCxnSpPr/>
            <p:nvPr/>
          </p:nvCxnSpPr>
          <p:spPr>
            <a:xfrm>
              <a:off x="1840832" y="6400800"/>
              <a:ext cx="3657600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8" name="TextBox 47"/>
            <p:cNvSpPr txBox="1"/>
            <p:nvPr/>
          </p:nvSpPr>
          <p:spPr>
            <a:xfrm>
              <a:off x="3264569" y="6341193"/>
              <a:ext cx="78606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 smtClean="0">
                  <a:latin typeface="+mj-lt"/>
                </a:rPr>
                <a:t>1 mile</a:t>
              </a:r>
              <a:endParaRPr lang="en-US" b="1" dirty="0">
                <a:latin typeface="+mj-lt"/>
              </a:endParaRPr>
            </a:p>
          </p:txBody>
        </p:sp>
        <p:cxnSp>
          <p:nvCxnSpPr>
            <p:cNvPr id="42" name="Straight Connector 41"/>
            <p:cNvCxnSpPr/>
            <p:nvPr/>
          </p:nvCxnSpPr>
          <p:spPr>
            <a:xfrm rot="16200000" flipH="1">
              <a:off x="1737895" y="6386094"/>
              <a:ext cx="181810" cy="1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/>
            <p:cNvCxnSpPr/>
            <p:nvPr/>
          </p:nvCxnSpPr>
          <p:spPr>
            <a:xfrm rot="5400000">
              <a:off x="5395497" y="6386095"/>
              <a:ext cx="181808" cy="2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252728"/>
          </a:xfrm>
        </p:spPr>
        <p:txBody>
          <a:bodyPr/>
          <a:lstStyle/>
          <a:p>
            <a:r>
              <a:rPr lang="en-US" dirty="0" smtClean="0"/>
              <a:t>Food Density Calculations</a:t>
            </a:r>
            <a:endParaRPr lang="en-US" dirty="0"/>
          </a:p>
        </p:txBody>
      </p:sp>
      <p:sp>
        <p:nvSpPr>
          <p:cNvPr id="38" name="TextBox 37"/>
          <p:cNvSpPr txBox="1"/>
          <p:nvPr/>
        </p:nvSpPr>
        <p:spPr>
          <a:xfrm>
            <a:off x="1338178" y="1872916"/>
            <a:ext cx="23194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+mj-lt"/>
              </a:rPr>
              <a:t>block group boundary</a:t>
            </a:r>
            <a:endParaRPr lang="en-US" dirty="0">
              <a:latin typeface="+mj-lt"/>
            </a:endParaRPr>
          </a:p>
        </p:txBody>
      </p:sp>
      <p:grpSp>
        <p:nvGrpSpPr>
          <p:cNvPr id="103" name="Group 102"/>
          <p:cNvGrpSpPr/>
          <p:nvPr/>
        </p:nvGrpSpPr>
        <p:grpSpPr>
          <a:xfrm>
            <a:off x="2590800" y="4191000"/>
            <a:ext cx="3962400" cy="304800"/>
            <a:chOff x="2590800" y="4191000"/>
            <a:chExt cx="3962400" cy="304800"/>
          </a:xfrm>
        </p:grpSpPr>
        <p:sp>
          <p:nvSpPr>
            <p:cNvPr id="81" name="Flowchart: Summing Junction 80"/>
            <p:cNvSpPr/>
            <p:nvPr/>
          </p:nvSpPr>
          <p:spPr>
            <a:xfrm>
              <a:off x="2590800" y="4191000"/>
              <a:ext cx="304800" cy="304800"/>
            </a:xfrm>
            <a:prstGeom prst="flowChartSummingJunction">
              <a:avLst/>
            </a:prstGeom>
            <a:solidFill>
              <a:schemeClr val="bg1">
                <a:lumMod val="65000"/>
              </a:schemeClr>
            </a:solidFill>
            <a:ln>
              <a:solidFill>
                <a:schemeClr val="tx1">
                  <a:lumMod val="95000"/>
                  <a:lumOff val="5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3" name="Flowchart: Summing Junction 82"/>
            <p:cNvSpPr/>
            <p:nvPr/>
          </p:nvSpPr>
          <p:spPr>
            <a:xfrm>
              <a:off x="6248400" y="4191000"/>
              <a:ext cx="304800" cy="304800"/>
            </a:xfrm>
            <a:prstGeom prst="flowChartSummingJunction">
              <a:avLst/>
            </a:prstGeom>
            <a:solidFill>
              <a:schemeClr val="bg1">
                <a:lumMod val="65000"/>
              </a:schemeClr>
            </a:solidFill>
            <a:ln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02" name="Group 101"/>
          <p:cNvGrpSpPr/>
          <p:nvPr/>
        </p:nvGrpSpPr>
        <p:grpSpPr>
          <a:xfrm>
            <a:off x="1447800" y="3124200"/>
            <a:ext cx="762000" cy="762000"/>
            <a:chOff x="1447800" y="3124200"/>
            <a:chExt cx="762000" cy="762000"/>
          </a:xfrm>
        </p:grpSpPr>
        <p:sp>
          <p:nvSpPr>
            <p:cNvPr id="89" name="Oval 88"/>
            <p:cNvSpPr/>
            <p:nvPr/>
          </p:nvSpPr>
          <p:spPr>
            <a:xfrm>
              <a:off x="1447800" y="3733800"/>
              <a:ext cx="152400" cy="152400"/>
            </a:xfrm>
            <a:prstGeom prst="ellipse">
              <a:avLst/>
            </a:prstGeom>
            <a:solidFill>
              <a:schemeClr val="accent4">
                <a:lumMod val="75000"/>
              </a:schemeClr>
            </a:solidFill>
            <a:ln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5" name="Oval 84"/>
            <p:cNvSpPr/>
            <p:nvPr/>
          </p:nvSpPr>
          <p:spPr>
            <a:xfrm>
              <a:off x="2057400" y="3124200"/>
              <a:ext cx="152400" cy="152400"/>
            </a:xfrm>
            <a:prstGeom prst="ellipse">
              <a:avLst/>
            </a:prstGeom>
            <a:solidFill>
              <a:schemeClr val="accent4">
                <a:lumMod val="75000"/>
              </a:schemeClr>
            </a:solidFill>
            <a:ln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01" name="Group 100"/>
          <p:cNvGrpSpPr/>
          <p:nvPr/>
        </p:nvGrpSpPr>
        <p:grpSpPr>
          <a:xfrm>
            <a:off x="4800600" y="3048000"/>
            <a:ext cx="2362200" cy="2971800"/>
            <a:chOff x="4800600" y="3048000"/>
            <a:chExt cx="2362200" cy="2971800"/>
          </a:xfrm>
        </p:grpSpPr>
        <p:sp>
          <p:nvSpPr>
            <p:cNvPr id="88" name="Oval 87"/>
            <p:cNvSpPr/>
            <p:nvPr/>
          </p:nvSpPr>
          <p:spPr>
            <a:xfrm>
              <a:off x="7010400" y="3048000"/>
              <a:ext cx="152400" cy="152400"/>
            </a:xfrm>
            <a:prstGeom prst="ellipse">
              <a:avLst/>
            </a:prstGeom>
            <a:solidFill>
              <a:schemeClr val="accent4">
                <a:lumMod val="75000"/>
              </a:schemeClr>
            </a:solidFill>
            <a:ln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6" name="Oval 85"/>
            <p:cNvSpPr/>
            <p:nvPr/>
          </p:nvSpPr>
          <p:spPr>
            <a:xfrm>
              <a:off x="5181600" y="4724400"/>
              <a:ext cx="152400" cy="152400"/>
            </a:xfrm>
            <a:prstGeom prst="ellipse">
              <a:avLst/>
            </a:prstGeom>
            <a:solidFill>
              <a:schemeClr val="accent4">
                <a:lumMod val="75000"/>
              </a:schemeClr>
            </a:solidFill>
            <a:ln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7" name="Oval 86"/>
            <p:cNvSpPr/>
            <p:nvPr/>
          </p:nvSpPr>
          <p:spPr>
            <a:xfrm>
              <a:off x="5029200" y="5867400"/>
              <a:ext cx="152400" cy="152400"/>
            </a:xfrm>
            <a:prstGeom prst="ellipse">
              <a:avLst/>
            </a:prstGeom>
            <a:solidFill>
              <a:schemeClr val="accent4">
                <a:lumMod val="75000"/>
              </a:schemeClr>
            </a:solidFill>
            <a:ln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0" name="Oval 89"/>
            <p:cNvSpPr/>
            <p:nvPr/>
          </p:nvSpPr>
          <p:spPr>
            <a:xfrm>
              <a:off x="5029200" y="4267200"/>
              <a:ext cx="152400" cy="152400"/>
            </a:xfrm>
            <a:prstGeom prst="ellipse">
              <a:avLst/>
            </a:prstGeom>
            <a:solidFill>
              <a:schemeClr val="accent4">
                <a:lumMod val="75000"/>
              </a:schemeClr>
            </a:solidFill>
            <a:ln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1" name="Oval 90"/>
            <p:cNvSpPr/>
            <p:nvPr/>
          </p:nvSpPr>
          <p:spPr>
            <a:xfrm>
              <a:off x="4800600" y="5029200"/>
              <a:ext cx="152400" cy="152400"/>
            </a:xfrm>
            <a:prstGeom prst="ellipse">
              <a:avLst/>
            </a:prstGeom>
            <a:solidFill>
              <a:schemeClr val="accent4">
                <a:lumMod val="75000"/>
              </a:schemeClr>
            </a:solidFill>
            <a:ln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2" name="Oval 91"/>
            <p:cNvSpPr/>
            <p:nvPr/>
          </p:nvSpPr>
          <p:spPr>
            <a:xfrm>
              <a:off x="5029200" y="5257800"/>
              <a:ext cx="152400" cy="152400"/>
            </a:xfrm>
            <a:prstGeom prst="ellipse">
              <a:avLst/>
            </a:prstGeom>
            <a:solidFill>
              <a:schemeClr val="accent4">
                <a:lumMod val="75000"/>
              </a:schemeClr>
            </a:solidFill>
            <a:ln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9" name="Line Callout 2 (No Border) 108"/>
          <p:cNvSpPr/>
          <p:nvPr/>
        </p:nvSpPr>
        <p:spPr>
          <a:xfrm>
            <a:off x="6858000" y="3581400"/>
            <a:ext cx="685800" cy="304800"/>
          </a:xfrm>
          <a:prstGeom prst="callout2">
            <a:avLst>
              <a:gd name="adj1" fmla="val 18750"/>
              <a:gd name="adj2" fmla="val -8333"/>
              <a:gd name="adj3" fmla="val 18750"/>
              <a:gd name="adj4" fmla="val -30953"/>
              <a:gd name="adj5" fmla="val 203215"/>
              <a:gd name="adj6" fmla="val -68890"/>
            </a:avLst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n = 6</a:t>
            </a:r>
            <a:endParaRPr lang="en-US" dirty="0"/>
          </a:p>
        </p:txBody>
      </p:sp>
      <p:grpSp>
        <p:nvGrpSpPr>
          <p:cNvPr id="111" name="Group 110"/>
          <p:cNvGrpSpPr/>
          <p:nvPr/>
        </p:nvGrpSpPr>
        <p:grpSpPr>
          <a:xfrm>
            <a:off x="4800600" y="3048000"/>
            <a:ext cx="2362200" cy="2971800"/>
            <a:chOff x="4800600" y="3048000"/>
            <a:chExt cx="2362200" cy="2971800"/>
          </a:xfrm>
        </p:grpSpPr>
        <p:sp>
          <p:nvSpPr>
            <p:cNvPr id="112" name="Oval 111"/>
            <p:cNvSpPr/>
            <p:nvPr/>
          </p:nvSpPr>
          <p:spPr>
            <a:xfrm>
              <a:off x="7010400" y="3048000"/>
              <a:ext cx="152400" cy="152400"/>
            </a:xfrm>
            <a:prstGeom prst="ellipse">
              <a:avLst/>
            </a:prstGeom>
            <a:solidFill>
              <a:schemeClr val="accent4">
                <a:lumMod val="75000"/>
              </a:schemeClr>
            </a:solidFill>
            <a:ln>
              <a:solidFill>
                <a:srgbClr val="00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3" name="Oval 112"/>
            <p:cNvSpPr/>
            <p:nvPr/>
          </p:nvSpPr>
          <p:spPr>
            <a:xfrm>
              <a:off x="5181600" y="4724400"/>
              <a:ext cx="152400" cy="152400"/>
            </a:xfrm>
            <a:prstGeom prst="ellipse">
              <a:avLst/>
            </a:prstGeom>
            <a:solidFill>
              <a:schemeClr val="accent4">
                <a:lumMod val="75000"/>
              </a:schemeClr>
            </a:solidFill>
            <a:ln>
              <a:solidFill>
                <a:srgbClr val="00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4" name="Oval 113"/>
            <p:cNvSpPr/>
            <p:nvPr/>
          </p:nvSpPr>
          <p:spPr>
            <a:xfrm>
              <a:off x="5029200" y="5867400"/>
              <a:ext cx="152400" cy="152400"/>
            </a:xfrm>
            <a:prstGeom prst="ellipse">
              <a:avLst/>
            </a:prstGeom>
            <a:solidFill>
              <a:schemeClr val="accent4">
                <a:lumMod val="75000"/>
              </a:schemeClr>
            </a:solidFill>
            <a:ln>
              <a:solidFill>
                <a:srgbClr val="00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5" name="Oval 114"/>
            <p:cNvSpPr/>
            <p:nvPr/>
          </p:nvSpPr>
          <p:spPr>
            <a:xfrm>
              <a:off x="5029200" y="4267200"/>
              <a:ext cx="152400" cy="152400"/>
            </a:xfrm>
            <a:prstGeom prst="ellipse">
              <a:avLst/>
            </a:prstGeom>
            <a:solidFill>
              <a:schemeClr val="accent4">
                <a:lumMod val="75000"/>
              </a:schemeClr>
            </a:solidFill>
            <a:ln>
              <a:solidFill>
                <a:srgbClr val="00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6" name="Oval 115"/>
            <p:cNvSpPr/>
            <p:nvPr/>
          </p:nvSpPr>
          <p:spPr>
            <a:xfrm>
              <a:off x="4800600" y="5029200"/>
              <a:ext cx="152400" cy="152400"/>
            </a:xfrm>
            <a:prstGeom prst="ellipse">
              <a:avLst/>
            </a:prstGeom>
            <a:solidFill>
              <a:schemeClr val="accent4">
                <a:lumMod val="75000"/>
              </a:schemeClr>
            </a:solidFill>
            <a:ln>
              <a:solidFill>
                <a:srgbClr val="00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7" name="Oval 116"/>
            <p:cNvSpPr/>
            <p:nvPr/>
          </p:nvSpPr>
          <p:spPr>
            <a:xfrm>
              <a:off x="5029200" y="5257800"/>
              <a:ext cx="152400" cy="152400"/>
            </a:xfrm>
            <a:prstGeom prst="ellipse">
              <a:avLst/>
            </a:prstGeom>
            <a:solidFill>
              <a:schemeClr val="accent4">
                <a:lumMod val="75000"/>
              </a:schemeClr>
            </a:solidFill>
            <a:ln>
              <a:solidFill>
                <a:srgbClr val="00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18" name="Group 117"/>
          <p:cNvGrpSpPr/>
          <p:nvPr/>
        </p:nvGrpSpPr>
        <p:grpSpPr>
          <a:xfrm>
            <a:off x="1447800" y="3124200"/>
            <a:ext cx="762000" cy="762000"/>
            <a:chOff x="1447800" y="3124200"/>
            <a:chExt cx="762000" cy="762000"/>
          </a:xfrm>
        </p:grpSpPr>
        <p:sp>
          <p:nvSpPr>
            <p:cNvPr id="119" name="Oval 118"/>
            <p:cNvSpPr/>
            <p:nvPr/>
          </p:nvSpPr>
          <p:spPr>
            <a:xfrm>
              <a:off x="1447800" y="3733800"/>
              <a:ext cx="152400" cy="152400"/>
            </a:xfrm>
            <a:prstGeom prst="ellipse">
              <a:avLst/>
            </a:prstGeom>
            <a:solidFill>
              <a:schemeClr val="accent4">
                <a:lumMod val="75000"/>
              </a:schemeClr>
            </a:solidFill>
            <a:ln>
              <a:solidFill>
                <a:srgbClr val="00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0" name="Oval 119"/>
            <p:cNvSpPr/>
            <p:nvPr/>
          </p:nvSpPr>
          <p:spPr>
            <a:xfrm>
              <a:off x="2057400" y="3124200"/>
              <a:ext cx="152400" cy="152400"/>
            </a:xfrm>
            <a:prstGeom prst="ellipse">
              <a:avLst/>
            </a:prstGeom>
            <a:solidFill>
              <a:schemeClr val="accent4">
                <a:lumMod val="75000"/>
              </a:schemeClr>
            </a:solidFill>
            <a:ln>
              <a:solidFill>
                <a:srgbClr val="00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21" name="Rectangle 120"/>
          <p:cNvSpPr/>
          <p:nvPr/>
        </p:nvSpPr>
        <p:spPr>
          <a:xfrm>
            <a:off x="5486400" y="2514600"/>
            <a:ext cx="152400" cy="152400"/>
          </a:xfrm>
          <a:prstGeom prst="rect">
            <a:avLst/>
          </a:prstGeom>
          <a:solidFill>
            <a:srgbClr val="C00000">
              <a:alpha val="27843"/>
            </a:srgbClr>
          </a:solidFill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31" name="Group 130"/>
          <p:cNvGrpSpPr/>
          <p:nvPr/>
        </p:nvGrpSpPr>
        <p:grpSpPr>
          <a:xfrm>
            <a:off x="2743200" y="2590800"/>
            <a:ext cx="2819400" cy="1752600"/>
            <a:chOff x="2743200" y="2590800"/>
            <a:chExt cx="2819400" cy="1752600"/>
          </a:xfrm>
        </p:grpSpPr>
        <p:cxnSp>
          <p:nvCxnSpPr>
            <p:cNvPr id="124" name="Straight Connector 123"/>
            <p:cNvCxnSpPr/>
            <p:nvPr/>
          </p:nvCxnSpPr>
          <p:spPr>
            <a:xfrm flipV="1">
              <a:off x="2743200" y="2590800"/>
              <a:ext cx="2819400" cy="1752600"/>
            </a:xfrm>
            <a:prstGeom prst="line">
              <a:avLst/>
            </a:prstGeom>
            <a:ln w="381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9" name="TextBox 128"/>
            <p:cNvSpPr txBox="1"/>
            <p:nvPr/>
          </p:nvSpPr>
          <p:spPr>
            <a:xfrm>
              <a:off x="3886200" y="3135868"/>
              <a:ext cx="4572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latin typeface="+mj-lt"/>
                </a:rPr>
                <a:t>d1</a:t>
              </a:r>
              <a:endParaRPr lang="en-US" dirty="0">
                <a:latin typeface="+mj-lt"/>
              </a:endParaRPr>
            </a:p>
          </p:txBody>
        </p:sp>
      </p:grpSp>
      <p:grpSp>
        <p:nvGrpSpPr>
          <p:cNvPr id="132" name="Group 131"/>
          <p:cNvGrpSpPr/>
          <p:nvPr/>
        </p:nvGrpSpPr>
        <p:grpSpPr>
          <a:xfrm>
            <a:off x="5562600" y="2590800"/>
            <a:ext cx="838200" cy="1752600"/>
            <a:chOff x="5562600" y="2590800"/>
            <a:chExt cx="838200" cy="1752600"/>
          </a:xfrm>
        </p:grpSpPr>
        <p:cxnSp>
          <p:nvCxnSpPr>
            <p:cNvPr id="126" name="Straight Connector 125"/>
            <p:cNvCxnSpPr/>
            <p:nvPr/>
          </p:nvCxnSpPr>
          <p:spPr>
            <a:xfrm rot="16200000" flipH="1">
              <a:off x="5105400" y="3048000"/>
              <a:ext cx="1752600" cy="838200"/>
            </a:xfrm>
            <a:prstGeom prst="line">
              <a:avLst/>
            </a:prstGeom>
            <a:ln w="381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0" name="TextBox 129"/>
            <p:cNvSpPr txBox="1"/>
            <p:nvPr/>
          </p:nvSpPr>
          <p:spPr>
            <a:xfrm>
              <a:off x="5867400" y="3048000"/>
              <a:ext cx="4572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latin typeface="+mj-lt"/>
                </a:rPr>
                <a:t>d2</a:t>
              </a:r>
              <a:endParaRPr lang="en-US" dirty="0">
                <a:latin typeface="+mj-lt"/>
              </a:endParaRPr>
            </a:p>
          </p:txBody>
        </p:sp>
      </p:grpSp>
      <p:sp>
        <p:nvSpPr>
          <p:cNvPr id="110" name="Line Callout 2 (No Border) 109"/>
          <p:cNvSpPr/>
          <p:nvPr/>
        </p:nvSpPr>
        <p:spPr>
          <a:xfrm>
            <a:off x="3200400" y="3581400"/>
            <a:ext cx="685800" cy="304800"/>
          </a:xfrm>
          <a:prstGeom prst="callout2">
            <a:avLst>
              <a:gd name="adj1" fmla="val 18750"/>
              <a:gd name="adj2" fmla="val -8333"/>
              <a:gd name="adj3" fmla="val 18750"/>
              <a:gd name="adj4" fmla="val -30953"/>
              <a:gd name="adj5" fmla="val 203215"/>
              <a:gd name="adj6" fmla="val -68890"/>
            </a:avLst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n = 2</a:t>
            </a:r>
            <a:endParaRPr lang="en-US" dirty="0"/>
          </a:p>
        </p:txBody>
      </p:sp>
      <p:sp>
        <p:nvSpPr>
          <p:cNvPr id="133" name="Rectangle 132"/>
          <p:cNvSpPr/>
          <p:nvPr/>
        </p:nvSpPr>
        <p:spPr>
          <a:xfrm>
            <a:off x="4572000" y="4191000"/>
            <a:ext cx="152400" cy="152400"/>
          </a:xfrm>
          <a:prstGeom prst="rect">
            <a:avLst/>
          </a:prstGeom>
          <a:noFill/>
          <a:ln w="28575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4" name="Line Callout 2 (No Border) 133"/>
          <p:cNvSpPr/>
          <p:nvPr/>
        </p:nvSpPr>
        <p:spPr>
          <a:xfrm>
            <a:off x="5105400" y="3581400"/>
            <a:ext cx="685800" cy="304800"/>
          </a:xfrm>
          <a:prstGeom prst="callout2">
            <a:avLst>
              <a:gd name="adj1" fmla="val 18750"/>
              <a:gd name="adj2" fmla="val -8333"/>
              <a:gd name="adj3" fmla="val 18750"/>
              <a:gd name="adj4" fmla="val -30953"/>
              <a:gd name="adj5" fmla="val 184696"/>
              <a:gd name="adj6" fmla="val -63952"/>
            </a:avLst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n ≈ 4</a:t>
            </a:r>
            <a:endParaRPr lang="en-US" dirty="0"/>
          </a:p>
        </p:txBody>
      </p:sp>
      <p:sp>
        <p:nvSpPr>
          <p:cNvPr id="136" name="Line Callout 2 (No Border) 135"/>
          <p:cNvSpPr/>
          <p:nvPr/>
        </p:nvSpPr>
        <p:spPr>
          <a:xfrm>
            <a:off x="1143000" y="5181600"/>
            <a:ext cx="2438400" cy="685800"/>
          </a:xfrm>
          <a:prstGeom prst="callout2">
            <a:avLst>
              <a:gd name="adj1" fmla="val 82536"/>
              <a:gd name="adj2" fmla="val 101390"/>
              <a:gd name="adj3" fmla="val 83152"/>
              <a:gd name="adj4" fmla="val 114880"/>
              <a:gd name="adj5" fmla="val 24820"/>
              <a:gd name="adj6" fmla="val 130184"/>
            </a:avLst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Block group score = average of grid cells</a:t>
            </a:r>
            <a:endParaRPr lang="en-US" dirty="0"/>
          </a:p>
        </p:txBody>
      </p:sp>
      <p:sp>
        <p:nvSpPr>
          <p:cNvPr id="137" name="TextBox 136"/>
          <p:cNvSpPr txBox="1"/>
          <p:nvPr/>
        </p:nvSpPr>
        <p:spPr>
          <a:xfrm>
            <a:off x="6900778" y="2678668"/>
            <a:ext cx="14050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+mj-lt"/>
              </a:rPr>
              <a:t>food retailer</a:t>
            </a:r>
            <a:endParaRPr lang="en-US" dirty="0">
              <a:latin typeface="+mj-lt"/>
            </a:endParaRPr>
          </a:p>
        </p:txBody>
      </p:sp>
      <p:sp>
        <p:nvSpPr>
          <p:cNvPr id="139" name="Flowchart: Summing Junction 138"/>
          <p:cNvSpPr/>
          <p:nvPr/>
        </p:nvSpPr>
        <p:spPr>
          <a:xfrm>
            <a:off x="2590800" y="4191000"/>
            <a:ext cx="304800" cy="304800"/>
          </a:xfrm>
          <a:prstGeom prst="flowChartSummingJunction">
            <a:avLst/>
          </a:prstGeom>
          <a:solidFill>
            <a:schemeClr val="bg1">
              <a:lumMod val="65000"/>
            </a:schemeClr>
          </a:solidFill>
          <a:ln>
            <a:solidFill>
              <a:srgbClr val="00FFFF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0" name="Flowchart: Summing Junction 139"/>
          <p:cNvSpPr/>
          <p:nvPr/>
        </p:nvSpPr>
        <p:spPr>
          <a:xfrm>
            <a:off x="6248400" y="4191000"/>
            <a:ext cx="304800" cy="304800"/>
          </a:xfrm>
          <a:prstGeom prst="flowChartSummingJunction">
            <a:avLst/>
          </a:prstGeom>
          <a:solidFill>
            <a:schemeClr val="bg1">
              <a:lumMod val="65000"/>
            </a:schemeClr>
          </a:solidFill>
          <a:ln>
            <a:solidFill>
              <a:srgbClr val="00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5" name="Group 64"/>
          <p:cNvGrpSpPr/>
          <p:nvPr/>
        </p:nvGrpSpPr>
        <p:grpSpPr>
          <a:xfrm>
            <a:off x="533400" y="1600200"/>
            <a:ext cx="8077200" cy="5181600"/>
            <a:chOff x="533400" y="1600200"/>
            <a:chExt cx="8077200" cy="5181600"/>
          </a:xfrm>
        </p:grpSpPr>
        <p:grpSp>
          <p:nvGrpSpPr>
            <p:cNvPr id="80" name="Group 79"/>
            <p:cNvGrpSpPr/>
            <p:nvPr/>
          </p:nvGrpSpPr>
          <p:grpSpPr>
            <a:xfrm>
              <a:off x="533400" y="1600200"/>
              <a:ext cx="8077200" cy="5181599"/>
              <a:chOff x="1447800" y="1600200"/>
              <a:chExt cx="8077200" cy="5181599"/>
            </a:xfrm>
          </p:grpSpPr>
          <p:cxnSp>
            <p:nvCxnSpPr>
              <p:cNvPr id="50" name="Straight Connector 49"/>
              <p:cNvCxnSpPr/>
              <p:nvPr/>
            </p:nvCxnSpPr>
            <p:spPr>
              <a:xfrm rot="5400000" flipH="1" flipV="1">
                <a:off x="-751115" y="4169229"/>
                <a:ext cx="5148943" cy="10886"/>
              </a:xfrm>
              <a:prstGeom prst="line">
                <a:avLst/>
              </a:prstGeom>
              <a:ln w="19050"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4" name="Straight Connector 53"/>
              <p:cNvCxnSpPr/>
              <p:nvPr/>
            </p:nvCxnSpPr>
            <p:spPr>
              <a:xfrm>
                <a:off x="1447800" y="6172200"/>
                <a:ext cx="8077200" cy="0"/>
              </a:xfrm>
              <a:prstGeom prst="line">
                <a:avLst/>
              </a:prstGeom>
              <a:ln w="19050"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6" name="Straight Connector 75"/>
              <p:cNvCxnSpPr/>
              <p:nvPr/>
            </p:nvCxnSpPr>
            <p:spPr>
              <a:xfrm rot="5400000" flipH="1" flipV="1">
                <a:off x="2906485" y="4201885"/>
                <a:ext cx="5148943" cy="10886"/>
              </a:xfrm>
              <a:prstGeom prst="line">
                <a:avLst/>
              </a:prstGeom>
              <a:ln w="19050"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9" name="Straight Connector 78"/>
              <p:cNvCxnSpPr/>
              <p:nvPr/>
            </p:nvCxnSpPr>
            <p:spPr>
              <a:xfrm>
                <a:off x="1447800" y="2514600"/>
                <a:ext cx="8077200" cy="0"/>
              </a:xfrm>
              <a:prstGeom prst="line">
                <a:avLst/>
              </a:prstGeom>
              <a:ln w="19050"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60" name="Straight Connector 59"/>
            <p:cNvCxnSpPr/>
            <p:nvPr/>
          </p:nvCxnSpPr>
          <p:spPr>
            <a:xfrm>
              <a:off x="8229600" y="1600200"/>
              <a:ext cx="0" cy="5181600"/>
            </a:xfrm>
            <a:prstGeom prst="line">
              <a:avLst/>
            </a:prstGeom>
            <a:ln w="19050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22" name="Line Callout 2 (No Border) 121"/>
          <p:cNvSpPr/>
          <p:nvPr/>
        </p:nvSpPr>
        <p:spPr>
          <a:xfrm>
            <a:off x="6096000" y="1828800"/>
            <a:ext cx="2438400" cy="609600"/>
          </a:xfrm>
          <a:prstGeom prst="callout2">
            <a:avLst>
              <a:gd name="adj1" fmla="val 13194"/>
              <a:gd name="adj2" fmla="val -1851"/>
              <a:gd name="adj3" fmla="val 13194"/>
              <a:gd name="adj4" fmla="val -15212"/>
              <a:gd name="adj5" fmla="val 105067"/>
              <a:gd name="adj6" fmla="val -21205"/>
            </a:avLst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Inverse distance weighted average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9" grpId="0" animBg="1"/>
      <p:bldP spid="121" grpId="0" animBg="1"/>
      <p:bldP spid="121" grpId="1" animBg="1"/>
      <p:bldP spid="110" grpId="0" animBg="1"/>
      <p:bldP spid="133" grpId="0" animBg="1"/>
      <p:bldP spid="134" grpId="0" animBg="1"/>
      <p:bldP spid="136" grpId="0" animBg="1"/>
      <p:bldP spid="137" grpId="0"/>
      <p:bldP spid="139" grpId="0" animBg="1"/>
      <p:bldP spid="139" grpId="1" animBg="1"/>
      <p:bldP spid="140" grpId="0" animBg="1"/>
      <p:bldP spid="140" grpId="1" animBg="1"/>
      <p:bldP spid="122" grpId="0" animBg="1"/>
      <p:bldP spid="122" grpId="1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9874" name="Picture 2" descr="X:\EOE\Env Pub Hlth Tracking\BUILT ENVIRONMENT INITIATIVE\Images\FoodDensity_grocerystores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2" descr="X:\EOE\Env Pub Hlth Tracking\BUILT ENVIRONMENT INITIATIVE\Images\FoodDensity_grocerystores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0"/>
            <a:ext cx="4572000" cy="3429000"/>
          </a:xfrm>
          <a:prstGeom prst="rect">
            <a:avLst/>
          </a:prstGeom>
          <a:noFill/>
        </p:spPr>
      </p:pic>
      <p:pic>
        <p:nvPicPr>
          <p:cNvPr id="6" name="Picture 2" descr="X:\EOE\Env Pub Hlth Tracking\BUILT ENVIRONMENT INITIATIVE\Images\FoodDensity_healthy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4572000" y="0"/>
            <a:ext cx="4572000" cy="3429000"/>
          </a:xfrm>
          <a:prstGeom prst="rect">
            <a:avLst/>
          </a:prstGeom>
          <a:noFill/>
        </p:spPr>
      </p:pic>
      <p:pic>
        <p:nvPicPr>
          <p:cNvPr id="8" name="Picture 2" descr="X:\EOE\Env Pub Hlth Tracking\BUILT ENVIRONMENT INITIATIVE\Images\FoodDensity_conviencestores.jp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0" y="3429000"/>
            <a:ext cx="4572000" cy="3429000"/>
          </a:xfrm>
          <a:prstGeom prst="rect">
            <a:avLst/>
          </a:prstGeom>
          <a:noFill/>
        </p:spPr>
      </p:pic>
      <p:pic>
        <p:nvPicPr>
          <p:cNvPr id="9" name="Picture 2" descr="X:\EOE\Env Pub Hlth Tracking\BUILT ENVIRONMENT INITIATIVE\Images\FoodDensity_unhealthy.jpg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4572000" y="3429000"/>
            <a:ext cx="4572000" cy="3429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odule">
  <a:themeElements>
    <a:clrScheme name="Module">
      <a:dk1>
        <a:sysClr val="windowText" lastClr="000000"/>
      </a:dk1>
      <a:lt1>
        <a:sysClr val="window" lastClr="FFFFFF"/>
      </a:lt1>
      <a:dk2>
        <a:srgbClr val="5A6378"/>
      </a:dk2>
      <a:lt2>
        <a:srgbClr val="D4D4D6"/>
      </a:lt2>
      <a:accent1>
        <a:srgbClr val="F0AD00"/>
      </a:accent1>
      <a:accent2>
        <a:srgbClr val="60B5CC"/>
      </a:accent2>
      <a:accent3>
        <a:srgbClr val="E66C7D"/>
      </a:accent3>
      <a:accent4>
        <a:srgbClr val="6BB76D"/>
      </a:accent4>
      <a:accent5>
        <a:srgbClr val="E88651"/>
      </a:accent5>
      <a:accent6>
        <a:srgbClr val="C64847"/>
      </a:accent6>
      <a:hlink>
        <a:srgbClr val="168BBA"/>
      </a:hlink>
      <a:folHlink>
        <a:srgbClr val="680000"/>
      </a:folHlink>
    </a:clrScheme>
    <a:fontScheme name="Module">
      <a:maj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Modul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7500"/>
                <a:satMod val="137000"/>
              </a:schemeClr>
            </a:gs>
            <a:gs pos="55000">
              <a:schemeClr val="phClr">
                <a:shade val="69000"/>
                <a:satMod val="137000"/>
              </a:schemeClr>
            </a:gs>
            <a:gs pos="100000">
              <a:schemeClr val="phClr">
                <a:shade val="98000"/>
                <a:satMod val="137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8000"/>
                <a:satMod val="300000"/>
              </a:schemeClr>
            </a:gs>
            <a:gs pos="12000">
              <a:schemeClr val="phClr">
                <a:tint val="48000"/>
                <a:satMod val="300000"/>
              </a:schemeClr>
            </a:gs>
            <a:gs pos="20000">
              <a:schemeClr val="phClr">
                <a:tint val="49000"/>
                <a:satMod val="30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10000" t="-25000" r="10000" b="125000"/>
          </a:path>
        </a:gradFill>
        <a:blipFill>
          <a:blip xmlns:r="http://schemas.openxmlformats.org/officeDocument/2006/relationships" r:embed="rId1">
            <a:duotone>
              <a:schemeClr val="phClr">
                <a:shade val="75000"/>
                <a:satMod val="105000"/>
              </a:schemeClr>
              <a:schemeClr val="phClr">
                <a:tint val="95000"/>
                <a:satMod val="105000"/>
              </a:schemeClr>
            </a:duotone>
          </a:blip>
          <a:tile tx="0" ty="0" sx="38000" sy="38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Module</Template>
  <TotalTime>1766</TotalTime>
  <Words>1117</Words>
  <Application>Microsoft Office PowerPoint</Application>
  <PresentationFormat>On-screen Show (4:3)</PresentationFormat>
  <Paragraphs>221</Paragraphs>
  <Slides>31</Slides>
  <Notes>9</Notes>
  <HiddenSlides>12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32" baseType="lpstr">
      <vt:lpstr>Module</vt:lpstr>
      <vt:lpstr>Community Design Indicators</vt:lpstr>
      <vt:lpstr>Oregon EPHT Data Portal</vt:lpstr>
      <vt:lpstr>Project Objectives</vt:lpstr>
      <vt:lpstr>Indicators to Track</vt:lpstr>
      <vt:lpstr>Food Availability Measures</vt:lpstr>
      <vt:lpstr>Food Availability Measures</vt:lpstr>
      <vt:lpstr>Food Density Calculations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Food Proximity Measures</vt:lpstr>
      <vt:lpstr>Active Transportation Measures</vt:lpstr>
      <vt:lpstr>Slide 18</vt:lpstr>
      <vt:lpstr>Slide 19</vt:lpstr>
      <vt:lpstr>Walkability Measures</vt:lpstr>
      <vt:lpstr>Slide 21</vt:lpstr>
      <vt:lpstr>Housing Affordability Measures</vt:lpstr>
      <vt:lpstr>Slide 23</vt:lpstr>
      <vt:lpstr>Slide 24</vt:lpstr>
      <vt:lpstr>Slide 25</vt:lpstr>
      <vt:lpstr>Slide 26</vt:lpstr>
      <vt:lpstr>Slide 27</vt:lpstr>
      <vt:lpstr>Slide 28</vt:lpstr>
      <vt:lpstr>Up Next: Recreation Facilities</vt:lpstr>
      <vt:lpstr>Demographic Overlays</vt:lpstr>
      <vt:lpstr>Questions or Comments?</vt:lpstr>
    </vt:vector>
  </TitlesOfParts>
  <Company>DHS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Built Environment Indicators</dc:title>
  <dc:creator>Department of Human Services</dc:creator>
  <cp:lastModifiedBy>DJRUBADO</cp:lastModifiedBy>
  <cp:revision>218</cp:revision>
  <dcterms:created xsi:type="dcterms:W3CDTF">2011-01-04T17:54:03Z</dcterms:created>
  <dcterms:modified xsi:type="dcterms:W3CDTF">2011-11-15T18:09:30Z</dcterms:modified>
</cp:coreProperties>
</file>